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9" r:id="rId3"/>
    <p:sldId id="262" r:id="rId4"/>
    <p:sldId id="261" r:id="rId5"/>
    <p:sldId id="263" r:id="rId6"/>
    <p:sldId id="286" r:id="rId7"/>
    <p:sldId id="287" r:id="rId8"/>
    <p:sldId id="264" r:id="rId9"/>
    <p:sldId id="257" r:id="rId10"/>
    <p:sldId id="265" r:id="rId11"/>
    <p:sldId id="282" r:id="rId12"/>
    <p:sldId id="288" r:id="rId13"/>
    <p:sldId id="276" r:id="rId14"/>
    <p:sldId id="266" r:id="rId15"/>
    <p:sldId id="292" r:id="rId16"/>
    <p:sldId id="267" r:id="rId17"/>
    <p:sldId id="280" r:id="rId18"/>
    <p:sldId id="275" r:id="rId19"/>
    <p:sldId id="277" r:id="rId20"/>
    <p:sldId id="269" r:id="rId21"/>
    <p:sldId id="279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272" r:id="rId32"/>
    <p:sldId id="281" r:id="rId33"/>
    <p:sldId id="273" r:id="rId34"/>
    <p:sldId id="289" r:id="rId35"/>
    <p:sldId id="290" r:id="rId36"/>
    <p:sldId id="274" r:id="rId37"/>
    <p:sldId id="283" r:id="rId38"/>
    <p:sldId id="284" r:id="rId39"/>
    <p:sldId id="285" r:id="rId40"/>
    <p:sldId id="293" r:id="rId41"/>
    <p:sldId id="294" r:id="rId42"/>
    <p:sldId id="291" r:id="rId43"/>
    <p:sldId id="278" r:id="rId44"/>
    <p:sldId id="30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EE"/>
    <a:srgbClr val="C02E00"/>
    <a:srgbClr val="D1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364381281898383"/>
          <c:y val="1.4192867459171192E-3"/>
          <c:w val="0.79354221413040271"/>
          <c:h val="0.618790967670258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3737CD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менее 25 лет</c:v>
                </c:pt>
                <c:pt idx="1">
                  <c:v>25-35 лет</c:v>
                </c:pt>
                <c:pt idx="2">
                  <c:v>36-49 лет</c:v>
                </c:pt>
                <c:pt idx="3">
                  <c:v>50 и старше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15</c:v>
                </c:pt>
                <c:pt idx="2">
                  <c:v>16</c:v>
                </c:pt>
                <c:pt idx="3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 год</c:v>
                </c:pt>
              </c:strCache>
            </c:strRef>
          </c:tx>
          <c:spPr>
            <a:solidFill>
              <a:srgbClr val="FF643F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менее 25 лет</c:v>
                </c:pt>
                <c:pt idx="1">
                  <c:v>25-35 лет</c:v>
                </c:pt>
                <c:pt idx="2">
                  <c:v>36-49 лет</c:v>
                </c:pt>
                <c:pt idx="3">
                  <c:v>50 и старше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11</c:v>
                </c:pt>
                <c:pt idx="2">
                  <c:v>21</c:v>
                </c:pt>
                <c:pt idx="3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E6E100">
                <a:alpha val="94902"/>
              </a:srgb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менее 25 лет</c:v>
                </c:pt>
                <c:pt idx="1">
                  <c:v>25-35 лет</c:v>
                </c:pt>
                <c:pt idx="2">
                  <c:v>36-49 лет</c:v>
                </c:pt>
                <c:pt idx="3">
                  <c:v>50 и старше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</c:v>
                </c:pt>
                <c:pt idx="1">
                  <c:v>12</c:v>
                </c:pt>
                <c:pt idx="2">
                  <c:v>17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gapDepth val="206"/>
        <c:shape val="cylinder"/>
        <c:axId val="149016960"/>
        <c:axId val="149018496"/>
        <c:axId val="0"/>
      </c:bar3DChart>
      <c:catAx>
        <c:axId val="149016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49018496"/>
        <c:crosses val="autoZero"/>
        <c:auto val="1"/>
        <c:lblAlgn val="ctr"/>
        <c:lblOffset val="100"/>
        <c:noMultiLvlLbl val="0"/>
      </c:catAx>
      <c:valAx>
        <c:axId val="149018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9016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8226761652333421E-2"/>
          <c:y val="0.81506406695552347"/>
          <c:w val="0.91453869071236982"/>
          <c:h val="0.18493593304447656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rgbClr val="FFFF00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50"/>
      <c:depthPercent val="80"/>
      <c:rAngAx val="1"/>
    </c:view3D>
    <c:floor>
      <c:thickness val="0"/>
      <c:spPr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196919018454212E-2"/>
          <c:y val="6.6334133719826285E-2"/>
          <c:w val="0.89151500897063451"/>
          <c:h val="0.46353580296417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2A2AA8"/>
            </a:solidFill>
          </c:spPr>
          <c:invertIfNegative val="0"/>
          <c:dLbls>
            <c:dLbl>
              <c:idx val="0"/>
              <c:layout>
                <c:manualLayout>
                  <c:x val="3.0020305072486035E-2"/>
                  <c:y val="-1.22414830122916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69</a:t>
                    </a:r>
                    <a:r>
                      <a:rPr lang="ru-RU" dirty="0" smtClean="0"/>
                      <a:t>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762690670303773E-2"/>
                  <c:y val="-1.2241483012291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267766938425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Обучающиеся</c:v>
                </c:pt>
                <c:pt idx="1">
                  <c:v>Преподаватели</c:v>
                </c:pt>
                <c:pt idx="2">
                  <c:v>Родители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</c:v>
                </c:pt>
                <c:pt idx="1">
                  <c:v>64</c:v>
                </c:pt>
                <c:pt idx="2">
                  <c:v>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FF572F"/>
            </a:solidFill>
          </c:spPr>
          <c:invertIfNegative val="0"/>
          <c:dLbls>
            <c:dLbl>
              <c:idx val="0"/>
              <c:layout>
                <c:manualLayout>
                  <c:x val="2.2515228804364528E-2"/>
                  <c:y val="-1.224148301229164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525381340607546E-2"/>
                  <c:y val="-8.1613099736277967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515228804364528E-2"/>
                  <c:y val="-7.4808198662198567E-17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Обучающиеся</c:v>
                </c:pt>
                <c:pt idx="1">
                  <c:v>Преподаватели</c:v>
                </c:pt>
                <c:pt idx="2">
                  <c:v>Родители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</c:v>
                </c:pt>
                <c:pt idx="1">
                  <c:v>36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FCF600"/>
            </a:solidFill>
          </c:spPr>
          <c:invertIfNegative val="0"/>
          <c:dLbls>
            <c:dLbl>
              <c:idx val="0"/>
              <c:layout>
                <c:manualLayout>
                  <c:x val="2.626776693842528E-2"/>
                  <c:y val="-4.08049433743053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762690670303773E-2"/>
                  <c:y val="8.16098867486107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762690670303773E-2"/>
                  <c:y val="8.16098867486107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Обучающиеся</c:v>
                </c:pt>
                <c:pt idx="1">
                  <c:v>Преподаватели</c:v>
                </c:pt>
                <c:pt idx="2">
                  <c:v>Родители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gapDepth val="120"/>
        <c:shape val="cylinder"/>
        <c:axId val="149464192"/>
        <c:axId val="149465728"/>
        <c:axId val="0"/>
      </c:bar3DChart>
      <c:catAx>
        <c:axId val="149464192"/>
        <c:scaling>
          <c:orientation val="minMax"/>
        </c:scaling>
        <c:delete val="0"/>
        <c:axPos val="b"/>
        <c:majorTickMark val="out"/>
        <c:minorTickMark val="none"/>
        <c:tickLblPos val="nextTo"/>
        <c:crossAx val="149465728"/>
        <c:crosses val="autoZero"/>
        <c:auto val="1"/>
        <c:lblAlgn val="ctr"/>
        <c:lblOffset val="100"/>
        <c:noMultiLvlLbl val="0"/>
      </c:catAx>
      <c:valAx>
        <c:axId val="149465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9464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3311452391814618E-2"/>
          <c:y val="0.86582830387766829"/>
          <c:w val="0.72904133583266162"/>
          <c:h val="0.1192344531533545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rgbClr val="FFFF00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50"/>
      <c:depthPercent val="80"/>
      <c:rAngAx val="1"/>
    </c:view3D>
    <c:floor>
      <c:thickness val="0"/>
      <c:spPr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196919018454212E-2"/>
          <c:y val="6.6334133719826285E-2"/>
          <c:w val="0.92698801787981"/>
          <c:h val="0.516582181425745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2A2AA8"/>
            </a:solidFill>
          </c:spPr>
          <c:invertIfNegative val="0"/>
          <c:dLbls>
            <c:dLbl>
              <c:idx val="0"/>
              <c:layout>
                <c:manualLayout>
                  <c:x val="3.3007103519110119E-2"/>
                  <c:y val="-4.00839300683762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794986498098852E-2"/>
                  <c:y val="4.00839300683761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5962398735741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Обучающиеся</c:v>
                </c:pt>
                <c:pt idx="1">
                  <c:v>Преподаватели</c:v>
                </c:pt>
                <c:pt idx="2">
                  <c:v>Родители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</c:v>
                </c:pt>
                <c:pt idx="1">
                  <c:v>75</c:v>
                </c:pt>
                <c:pt idx="2">
                  <c:v>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FF572F"/>
            </a:solidFill>
          </c:spPr>
          <c:invertIfNegative val="0"/>
          <c:dLbls>
            <c:dLbl>
              <c:idx val="0"/>
              <c:layout>
                <c:manualLayout>
                  <c:x val="3.95931064348859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3943598103612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794986498098852E-2"/>
                  <c:y val="4.00839300683762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Обучающиеся</c:v>
                </c:pt>
                <c:pt idx="1">
                  <c:v>Преподаватели</c:v>
                </c:pt>
                <c:pt idx="2">
                  <c:v>Родители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</c:v>
                </c:pt>
                <c:pt idx="1">
                  <c:v>25</c:v>
                </c:pt>
                <c:pt idx="2">
                  <c:v>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FCF600"/>
            </a:solidFill>
          </c:spPr>
          <c:invertIfNegative val="0"/>
          <c:dLbls>
            <c:dLbl>
              <c:idx val="0"/>
              <c:layout>
                <c:manualLayout>
                  <c:x val="1.7996866561311782E-2"/>
                  <c:y val="-4.00839300683769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798119936787136E-2"/>
                  <c:y val="-4.00839300683769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195613185836494E-2"/>
                  <c:y val="-4.00839300683769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Обучающиеся</c:v>
                </c:pt>
                <c:pt idx="1">
                  <c:v>Преподаватели</c:v>
                </c:pt>
                <c:pt idx="2">
                  <c:v>Родители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gapDepth val="120"/>
        <c:shape val="cylinder"/>
        <c:axId val="149497344"/>
        <c:axId val="149498880"/>
        <c:axId val="0"/>
      </c:bar3DChart>
      <c:catAx>
        <c:axId val="149497344"/>
        <c:scaling>
          <c:orientation val="minMax"/>
        </c:scaling>
        <c:delete val="0"/>
        <c:axPos val="b"/>
        <c:majorTickMark val="out"/>
        <c:minorTickMark val="none"/>
        <c:tickLblPos val="nextTo"/>
        <c:crossAx val="149498880"/>
        <c:crosses val="autoZero"/>
        <c:auto val="1"/>
        <c:lblAlgn val="ctr"/>
        <c:lblOffset val="100"/>
        <c:noMultiLvlLbl val="0"/>
      </c:catAx>
      <c:valAx>
        <c:axId val="149498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9497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3311452391814618E-2"/>
          <c:y val="0.86582830387766829"/>
          <c:w val="0.72904133583266162"/>
          <c:h val="0.1192344531533545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rgbClr val="FFFF00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dirty="0"/>
              <a:t>Мониторинг правонарушений 2013-2015 </a:t>
            </a:r>
            <a:r>
              <a:rPr lang="ru-RU" sz="2000" dirty="0" err="1"/>
              <a:t>г.г</a:t>
            </a:r>
            <a:r>
              <a:rPr lang="ru-RU" sz="2000" dirty="0"/>
              <a:t>.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274633637237561E-2"/>
          <c:y val="0.16689394130197782"/>
          <c:w val="0.81853891298485559"/>
          <c:h val="0.5449202220055416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учете в КДН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2.5500910746812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3.2786885245901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учете в ГДН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5.4644808743169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1857923497267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учете в техникуме</c:v>
                </c:pt>
              </c:strCache>
            </c:strRef>
          </c:tx>
          <c:spPr>
            <a:ln>
              <a:solidFill>
                <a:srgbClr val="0808A8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17</c:v>
                </c:pt>
                <c:pt idx="1">
                  <c:v>11</c:v>
                </c:pt>
                <c:pt idx="2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219584"/>
        <c:axId val="150020096"/>
      </c:lineChart>
      <c:catAx>
        <c:axId val="14921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0020096"/>
        <c:crosses val="autoZero"/>
        <c:auto val="1"/>
        <c:lblAlgn val="ctr"/>
        <c:lblOffset val="100"/>
        <c:noMultiLvlLbl val="0"/>
      </c:catAx>
      <c:valAx>
        <c:axId val="1500200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49219584"/>
        <c:crosses val="autoZero"/>
        <c:crossBetween val="between"/>
      </c:valAx>
      <c:spPr>
        <a:solidFill>
          <a:schemeClr val="bg1"/>
        </a:solidFill>
      </c:spPr>
    </c:plotArea>
    <c:legend>
      <c:legendPos val="b"/>
      <c:legendEntry>
        <c:idx val="0"/>
        <c:txPr>
          <a:bodyPr/>
          <a:lstStyle/>
          <a:p>
            <a:pPr>
              <a:defRPr baseline="0">
                <a:solidFill>
                  <a:srgbClr val="FFFF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aseline="0">
                <a:solidFill>
                  <a:srgbClr val="FFFF00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aseline="0">
                <a:solidFill>
                  <a:srgbClr val="FFFF0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7.2509052284016315E-2"/>
          <c:y val="0.79404410312434426"/>
          <c:w val="0.77655278320423071"/>
          <c:h val="0.18582509887546031"/>
        </c:manualLayout>
      </c:layout>
      <c:overlay val="0"/>
      <c:spPr>
        <a:noFill/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 b="1" i="0" baseline="0">
          <a:solidFill>
            <a:srgbClr val="FFFF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техникуме функционируют 13 кружков и спортивных секций</a:t>
            </a:r>
          </a:p>
        </c:rich>
      </c:tx>
      <c:layout>
        <c:manualLayout>
          <c:xMode val="edge"/>
          <c:yMode val="edge"/>
          <c:x val="0.1239155688354315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403617921595456E-2"/>
          <c:y val="0.24369239110134819"/>
          <c:w val="0.57200735006051961"/>
          <c:h val="0.567232156296350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 i="0" baseline="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Спортивное</c:v>
                </c:pt>
                <c:pt idx="1">
                  <c:v>Художественное</c:v>
                </c:pt>
                <c:pt idx="2">
                  <c:v>Эколого-биологическое</c:v>
                </c:pt>
                <c:pt idx="3">
                  <c:v>Военно-патриотическое</c:v>
                </c:pt>
                <c:pt idx="4">
                  <c:v>Профессионально-прикладное</c:v>
                </c:pt>
                <c:pt idx="5">
                  <c:v>Волонтерское движение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</c:v>
                </c:pt>
                <c:pt idx="1">
                  <c:v>28</c:v>
                </c:pt>
                <c:pt idx="2">
                  <c:v>58</c:v>
                </c:pt>
                <c:pt idx="3">
                  <c:v>20</c:v>
                </c:pt>
                <c:pt idx="4">
                  <c:v>12</c:v>
                </c:pt>
                <c:pt idx="5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964648736661319"/>
          <c:y val="0.24324808184761135"/>
          <c:w val="0.40035351263338681"/>
          <c:h val="0.538897837622484"/>
        </c:manualLayout>
      </c:layout>
      <c:overlay val="0"/>
      <c:txPr>
        <a:bodyPr/>
        <a:lstStyle/>
        <a:p>
          <a:pPr>
            <a:defRPr sz="1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C22C3B-5197-4D29-9C20-E382BD5516C5}" type="doc">
      <dgm:prSet loTypeId="urn:microsoft.com/office/officeart/2005/8/layout/radial1" loCatId="relationship" qsTypeId="urn:microsoft.com/office/officeart/2005/8/quickstyle/3d1" qsCatId="3D" csTypeId="urn:microsoft.com/office/officeart/2005/8/colors/accent1_1" csCatId="accent1" phldr="1"/>
      <dgm:spPr/>
    </dgm:pt>
    <dgm:pt modelId="{47D75E87-3B2F-494E-B26C-038D9B138BA5}">
      <dgm:prSet custT="1"/>
      <dgm:spPr>
        <a:xfrm>
          <a:off x="3398822" y="2116334"/>
          <a:ext cx="2347670" cy="1749191"/>
        </a:xfr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450" b="1" i="0" u="none" strike="noStrike" cap="none" normalizeH="0" baseline="0" dirty="0" smtClean="0">
            <a:ln/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effectLst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CC75E26-FA52-4C11-AE83-8713DCA39C5A}" type="parTrans" cxnId="{CD95AC94-3AC9-4F6B-BDEA-450D6FFC619D}">
      <dgm:prSet/>
      <dgm:spPr/>
      <dgm:t>
        <a:bodyPr/>
        <a:lstStyle/>
        <a:p>
          <a:endParaRPr lang="ru-RU"/>
        </a:p>
      </dgm:t>
    </dgm:pt>
    <dgm:pt modelId="{0E92DAEA-A383-4074-9CE3-3DB31ACD4032}" type="sibTrans" cxnId="{CD95AC94-3AC9-4F6B-BDEA-450D6FFC619D}">
      <dgm:prSet/>
      <dgm:spPr/>
      <dgm:t>
        <a:bodyPr/>
        <a:lstStyle/>
        <a:p>
          <a:endParaRPr lang="ru-RU"/>
        </a:p>
      </dgm:t>
    </dgm:pt>
    <dgm:pt modelId="{B72E33C2-8DFD-4A4A-B68C-D2C31642F2F3}">
      <dgm:prSet custT="1"/>
      <dgm:spPr>
        <a:xfrm>
          <a:off x="3663539" y="-106098"/>
          <a:ext cx="1934253" cy="1917364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Администрация Казачинско-Ленского муниципального района</a:t>
          </a:r>
        </a:p>
      </dgm:t>
    </dgm:pt>
    <dgm:pt modelId="{19515479-F5F8-4E4B-AE7B-1142F3D996A5}" type="parTrans" cxnId="{F78BAF96-19C5-410C-A67D-38DB510EFB8C}">
      <dgm:prSet/>
      <dgm:spPr>
        <a:xfrm rot="16293235">
          <a:off x="4447671" y="1950090"/>
          <a:ext cx="305705" cy="27251"/>
        </a:xfr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C40E7A2-F103-41CD-9723-753858AEC226}" type="sibTrans" cxnId="{F78BAF96-19C5-410C-A67D-38DB510EFB8C}">
      <dgm:prSet/>
      <dgm:spPr/>
      <dgm:t>
        <a:bodyPr/>
        <a:lstStyle/>
        <a:p>
          <a:endParaRPr lang="ru-RU"/>
        </a:p>
      </dgm:t>
    </dgm:pt>
    <dgm:pt modelId="{42D4ECCD-A332-4796-ABB8-5051B7BD44D6}">
      <dgm:prSet custT="1"/>
      <dgm:spPr>
        <a:xfrm>
          <a:off x="5565682" y="767171"/>
          <a:ext cx="1925300" cy="1853228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Администрация Ульканского городского поселения</a:t>
          </a:r>
        </a:p>
      </dgm:t>
    </dgm:pt>
    <dgm:pt modelId="{3A10FE28-94AE-4C13-AA72-257519D9C732}" type="parTrans" cxnId="{FE2A40CD-8CC4-45BD-82AC-97579DB2D9CB}">
      <dgm:prSet/>
      <dgm:spPr>
        <a:xfrm rot="19586687">
          <a:off x="5420799" y="2300849"/>
          <a:ext cx="343467" cy="27251"/>
        </a:xfr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350A4A3-DED8-4DB3-AD08-7CCB7DD113CA}" type="sibTrans" cxnId="{FE2A40CD-8CC4-45BD-82AC-97579DB2D9CB}">
      <dgm:prSet/>
      <dgm:spPr/>
      <dgm:t>
        <a:bodyPr/>
        <a:lstStyle/>
        <a:p>
          <a:endParaRPr lang="ru-RU"/>
        </a:p>
      </dgm:t>
    </dgm:pt>
    <dgm:pt modelId="{363BC4C3-CDB1-405E-B021-73205D751F1D}">
      <dgm:prSet custT="1"/>
      <dgm:spPr>
        <a:xfrm>
          <a:off x="7176888" y="2116339"/>
          <a:ext cx="1892498" cy="1788186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ОГКУ Центр занятости населения Казачинско-Ленского района</a:t>
          </a:r>
        </a:p>
      </dgm:t>
    </dgm:pt>
    <dgm:pt modelId="{3F33DDA5-AFE0-43BE-A63E-23F6A81BB214}" type="parTrans" cxnId="{743D85C9-D24F-4A0D-A7E5-CF75FE58DC1A}">
      <dgm:prSet/>
      <dgm:spPr>
        <a:xfrm rot="18883">
          <a:off x="5746450" y="2987680"/>
          <a:ext cx="1430465" cy="27251"/>
        </a:xfr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2DE0996C-612A-4DA9-8564-D7F0936ECF54}" type="sibTrans" cxnId="{743D85C9-D24F-4A0D-A7E5-CF75FE58DC1A}">
      <dgm:prSet/>
      <dgm:spPr/>
      <dgm:t>
        <a:bodyPr/>
        <a:lstStyle/>
        <a:p>
          <a:endParaRPr lang="ru-RU"/>
        </a:p>
      </dgm:t>
    </dgm:pt>
    <dgm:pt modelId="{356EDAD1-7E98-4698-A780-00768605DEB4}">
      <dgm:prSet custT="1"/>
      <dgm:spPr>
        <a:xfrm>
          <a:off x="6037345" y="3700507"/>
          <a:ext cx="1885674" cy="1853008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Военный</a:t>
          </a:r>
          <a:b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</a:br>
          <a: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комиссариат, Центр социальной защиты,  КДН, ГДН района</a:t>
          </a:r>
        </a:p>
      </dgm:t>
    </dgm:pt>
    <dgm:pt modelId="{FC3A2CBC-901E-4A15-BD50-B1C83695AAFD}" type="parTrans" cxnId="{3A1AD925-FE02-4AB3-A557-973E6418CF44}">
      <dgm:prSet/>
      <dgm:spPr>
        <a:xfrm rot="2051931">
          <a:off x="5359992" y="3826539"/>
          <a:ext cx="924662" cy="27251"/>
        </a:xfr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265D48A2-8AD4-4EE2-A0FE-E21C04023E01}" type="sibTrans" cxnId="{3A1AD925-FE02-4AB3-A557-973E6418CF44}">
      <dgm:prSet/>
      <dgm:spPr/>
      <dgm:t>
        <a:bodyPr/>
        <a:lstStyle/>
        <a:p>
          <a:endParaRPr lang="ru-RU"/>
        </a:p>
      </dgm:t>
    </dgm:pt>
    <dgm:pt modelId="{7BF5B8B9-5A13-4E2B-8A6A-6D2AC245956B}">
      <dgm:prSet custT="1"/>
      <dgm:spPr>
        <a:xfrm>
          <a:off x="2149" y="2160199"/>
          <a:ext cx="1948492" cy="1900366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Ресурсный, культурные, досуговые и  спортивные центры</a:t>
          </a:r>
          <a:b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</a:br>
          <a: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Казачинско-Ленского района</a:t>
          </a:r>
          <a:endParaRPr kumimoji="0" lang="ru-RU" sz="1100" b="1" i="0" u="none" strike="noStrike" cap="none" normalizeH="0" baseline="0" dirty="0" smtClean="0">
            <a:ln/>
            <a:solidFill>
              <a:srgbClr val="2A2AA8"/>
            </a:solidFill>
            <a:effectLst/>
            <a:latin typeface="Arial" charset="0"/>
            <a:ea typeface="+mn-ea"/>
            <a:cs typeface="+mn-cs"/>
          </a:endParaRPr>
        </a:p>
      </dgm:t>
    </dgm:pt>
    <dgm:pt modelId="{50C5A768-BD2D-40CF-9C47-C71A49E7BD29}" type="parTrans" cxnId="{0EE85624-3AC6-43BE-9B7A-746501E2F200}">
      <dgm:prSet/>
      <dgm:spPr>
        <a:xfrm rot="10685854">
          <a:off x="1949677" y="3040335"/>
          <a:ext cx="1450709" cy="27251"/>
        </a:xfr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50527C5-966C-406E-9D22-BABD692DB63D}" type="sibTrans" cxnId="{0EE85624-3AC6-43BE-9B7A-746501E2F200}">
      <dgm:prSet/>
      <dgm:spPr/>
      <dgm:t>
        <a:bodyPr/>
        <a:lstStyle/>
        <a:p>
          <a:endParaRPr lang="ru-RU"/>
        </a:p>
      </dgm:t>
    </dgm:pt>
    <dgm:pt modelId="{08B24805-5306-4B4D-92A3-D4AF837B91C2}">
      <dgm:prSet custT="1"/>
      <dgm:spPr>
        <a:xfrm>
          <a:off x="1719189" y="774882"/>
          <a:ext cx="1955371" cy="1845498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Отдел молодежной политики и туризма Казачинско-Ленского района</a:t>
          </a:r>
        </a:p>
      </dgm:t>
    </dgm:pt>
    <dgm:pt modelId="{7B4CEA65-C889-4CD3-9E13-A2B7DFB48277}" type="parTrans" cxnId="{07492872-0EB6-4A0D-A02B-D56142ABD320}">
      <dgm:prSet/>
      <dgm:spPr>
        <a:xfrm rot="12875109">
          <a:off x="3462221" y="2305805"/>
          <a:ext cx="273006" cy="27251"/>
        </a:xfr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ABB63CB0-E6B6-451C-93C9-4E8E9BA47C57}" type="sibTrans" cxnId="{07492872-0EB6-4A0D-A02B-D56142ABD320}">
      <dgm:prSet/>
      <dgm:spPr/>
      <dgm:t>
        <a:bodyPr/>
        <a:lstStyle/>
        <a:p>
          <a:endParaRPr lang="ru-RU"/>
        </a:p>
      </dgm:t>
    </dgm:pt>
    <dgm:pt modelId="{00166C0F-04CE-4CD8-B8CC-DD0E387AEB9F}">
      <dgm:prSet custT="1"/>
      <dgm:spPr>
        <a:xfrm>
          <a:off x="1442320" y="3848872"/>
          <a:ext cx="1925438" cy="1779192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/>
              <a:solidFill>
                <a:srgbClr val="2A2AA8"/>
              </a:solidFill>
              <a:effectLst/>
              <a:latin typeface="Times New Roman" pitchFamily="18" charset="0"/>
              <a:ea typeface="+mn-ea"/>
              <a:cs typeface="Times New Roman" pitchFamily="18" charset="0"/>
            </a:rPr>
            <a:t>Предприятия и организации Казачинско-Ленского района</a:t>
          </a:r>
        </a:p>
      </dgm:t>
    </dgm:pt>
    <dgm:pt modelId="{A3ABDE2E-7182-4D66-BC91-39DBCD053CAE}" type="parTrans" cxnId="{EB463701-583F-468E-A31C-B6CCD550C2EC}">
      <dgm:prSet/>
      <dgm:spPr>
        <a:xfrm rot="8467449">
          <a:off x="3038645" y="3879804"/>
          <a:ext cx="829134" cy="27251"/>
        </a:xfr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4245701B-B510-49AB-A562-C3A201982D68}" type="sibTrans" cxnId="{EB463701-583F-468E-A31C-B6CCD550C2EC}">
      <dgm:prSet/>
      <dgm:spPr/>
      <dgm:t>
        <a:bodyPr/>
        <a:lstStyle/>
        <a:p>
          <a:endParaRPr lang="ru-RU"/>
        </a:p>
      </dgm:t>
    </dgm:pt>
    <dgm:pt modelId="{81BBA62A-CEF3-48C0-BB8F-E81C683F123E}">
      <dgm:prSet custT="1"/>
      <dgm:spPr>
        <a:xfrm>
          <a:off x="3682343" y="4276569"/>
          <a:ext cx="1876721" cy="1819561"/>
        </a:xfrm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1100" b="1" dirty="0" smtClean="0">
              <a:solidFill>
                <a:srgbClr val="2A2AA8"/>
              </a:solidFill>
              <a:latin typeface="Times New Roman" pitchFamily="18" charset="0"/>
              <a:ea typeface="+mn-ea"/>
              <a:cs typeface="Times New Roman" pitchFamily="18" charset="0"/>
            </a:rPr>
            <a:t>МОУ СОШ,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1100" b="1" dirty="0" smtClean="0">
              <a:solidFill>
                <a:srgbClr val="2A2AA8"/>
              </a:solidFill>
              <a:latin typeface="Times New Roman" pitchFamily="18" charset="0"/>
              <a:ea typeface="+mn-ea"/>
              <a:cs typeface="Times New Roman" pitchFamily="18" charset="0"/>
            </a:rPr>
            <a:t>ЦРБ, МЧС, Казачинско-Ленского района</a:t>
          </a:r>
          <a:endParaRPr kumimoji="0" lang="ru-RU" sz="1100" b="1" i="0" u="none" strike="noStrike" cap="none" normalizeH="0" baseline="0" dirty="0" smtClean="0">
            <a:ln/>
            <a:solidFill>
              <a:srgbClr val="2A2AA8"/>
            </a:solidFill>
            <a:effectLst/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C22B8D4-39B4-4B18-B7D4-2A2FDC2A77E5}" type="sibTrans" cxnId="{F556ADE8-6B73-48EF-9EDF-65D0A29506BC}">
      <dgm:prSet/>
      <dgm:spPr/>
      <dgm:t>
        <a:bodyPr/>
        <a:lstStyle/>
        <a:p>
          <a:endParaRPr lang="ru-RU"/>
        </a:p>
      </dgm:t>
    </dgm:pt>
    <dgm:pt modelId="{AA50D12F-073F-4601-963C-BE8A71C296E2}" type="parTrans" cxnId="{F556ADE8-6B73-48EF-9EDF-65D0A29506BC}">
      <dgm:prSet/>
      <dgm:spPr>
        <a:xfrm rot="5324778">
          <a:off x="4390565" y="4057466"/>
          <a:ext cx="411462" cy="27251"/>
        </a:xfr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BE6E502B-EEF4-4F63-B07F-3A96555B4C73}" type="pres">
      <dgm:prSet presAssocID="{25C22C3B-5197-4D29-9C20-E382BD5516C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7861B77-71D2-4C08-9F9B-96B515C623A2}" type="pres">
      <dgm:prSet presAssocID="{47D75E87-3B2F-494E-B26C-038D9B138BA5}" presName="centerShape" presStyleLbl="node0" presStyleIdx="0" presStyleCnt="1" custScaleX="178878" custScaleY="143888" custLinFactNeighborX="513" custLinFactNeighborY="-1711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ECEBCB5-7DF2-4F13-ABD5-D6F0841EC6F1}" type="pres">
      <dgm:prSet presAssocID="{19515479-F5F8-4E4B-AE7B-1142F3D996A5}" presName="Name9" presStyleLbl="parChTrans1D2" presStyleIdx="0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305705" y="1362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33D74FF-AC7C-4812-826C-1837A3335BA7}" type="pres">
      <dgm:prSet presAssocID="{19515479-F5F8-4E4B-AE7B-1142F3D996A5}" presName="connTx" presStyleLbl="parChTrans1D2" presStyleIdx="0" presStyleCnt="8"/>
      <dgm:spPr/>
      <dgm:t>
        <a:bodyPr/>
        <a:lstStyle/>
        <a:p>
          <a:endParaRPr lang="ru-RU"/>
        </a:p>
      </dgm:t>
    </dgm:pt>
    <dgm:pt modelId="{2B572800-947F-4C93-821D-21FA6F5ACD78}" type="pres">
      <dgm:prSet presAssocID="{B72E33C2-8DFD-4A4A-B68C-D2C31642F2F3}" presName="node" presStyleLbl="node1" presStyleIdx="0" presStyleCnt="8" custScaleX="175828" custScaleY="156848" custRadScaleRad="93742" custRadScaleInc="-952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450C630-BA50-406E-A365-D03E092DDE15}" type="pres">
      <dgm:prSet presAssocID="{3A10FE28-94AE-4C13-AA72-257519D9C732}" presName="Name9" presStyleLbl="parChTrans1D2" presStyleIdx="1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343467" y="1362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49D53C9-C702-49FA-AABD-F32D3AF80E7C}" type="pres">
      <dgm:prSet presAssocID="{3A10FE28-94AE-4C13-AA72-257519D9C732}" presName="connTx" presStyleLbl="parChTrans1D2" presStyleIdx="1" presStyleCnt="8"/>
      <dgm:spPr/>
      <dgm:t>
        <a:bodyPr/>
        <a:lstStyle/>
        <a:p>
          <a:endParaRPr lang="ru-RU"/>
        </a:p>
      </dgm:t>
    </dgm:pt>
    <dgm:pt modelId="{46218C1B-5C82-43DD-A17C-6740CCEA8A56}" type="pres">
      <dgm:prSet presAssocID="{42D4ECCD-A332-4796-ABB8-5051B7BD44D6}" presName="node" presStyleLbl="node1" presStyleIdx="1" presStyleCnt="8" custScaleX="162614" custScaleY="154421" custRadScaleRad="103143" custRadScaleInc="298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A0DEC38-90A5-4E9F-B263-DC7B300B4E42}" type="pres">
      <dgm:prSet presAssocID="{3F33DDA5-AFE0-43BE-A63E-23F6A81BB214}" presName="Name9" presStyleLbl="parChTrans1D2" presStyleIdx="2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430465" y="1362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01653FA1-AD0F-479A-815B-9D07E52CABEF}" type="pres">
      <dgm:prSet presAssocID="{3F33DDA5-AFE0-43BE-A63E-23F6A81BB214}" presName="connTx" presStyleLbl="parChTrans1D2" presStyleIdx="2" presStyleCnt="8"/>
      <dgm:spPr/>
      <dgm:t>
        <a:bodyPr/>
        <a:lstStyle/>
        <a:p>
          <a:endParaRPr lang="ru-RU"/>
        </a:p>
      </dgm:t>
    </dgm:pt>
    <dgm:pt modelId="{44FFA0E9-D611-49CE-BE18-F2EEA8279E54}" type="pres">
      <dgm:prSet presAssocID="{363BC4C3-CDB1-405E-B021-73205D751F1D}" presName="node" presStyleLbl="node1" presStyleIdx="2" presStyleCnt="8" custScaleX="148376" custScaleY="149853" custRadScaleRad="145247" custRadScaleInc="-1500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6858990-ECC5-4F9E-B06D-2851213E0C34}" type="pres">
      <dgm:prSet presAssocID="{FC3A2CBC-901E-4A15-BD50-B1C83695AAFD}" presName="Name9" presStyleLbl="parChTrans1D2" presStyleIdx="3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924662" y="1362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08AA9497-82C7-424A-80CF-8ECA1DF905DE}" type="pres">
      <dgm:prSet presAssocID="{FC3A2CBC-901E-4A15-BD50-B1C83695AAFD}" presName="connTx" presStyleLbl="parChTrans1D2" presStyleIdx="3" presStyleCnt="8"/>
      <dgm:spPr/>
      <dgm:t>
        <a:bodyPr/>
        <a:lstStyle/>
        <a:p>
          <a:endParaRPr lang="ru-RU"/>
        </a:p>
      </dgm:t>
    </dgm:pt>
    <dgm:pt modelId="{D7858D88-BAE4-4330-96C8-1436A9D99085}" type="pres">
      <dgm:prSet presAssocID="{356EDAD1-7E98-4698-A780-00768605DEB4}" presName="node" presStyleLbl="node1" presStyleIdx="3" presStyleCnt="8" custScaleX="158128" custScaleY="153199" custRadScaleRad="115521" custRadScaleInc="-5036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90E02E3-8276-48B7-97BA-9F7DA9CD81BE}" type="pres">
      <dgm:prSet presAssocID="{AA50D12F-073F-4601-963C-BE8A71C296E2}" presName="Name9" presStyleLbl="parChTrans1D2" presStyleIdx="4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411462" y="1362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B0989532-90E8-4C24-9F05-717FD9625D49}" type="pres">
      <dgm:prSet presAssocID="{AA50D12F-073F-4601-963C-BE8A71C296E2}" presName="connTx" presStyleLbl="parChTrans1D2" presStyleIdx="4" presStyleCnt="8"/>
      <dgm:spPr/>
      <dgm:t>
        <a:bodyPr/>
        <a:lstStyle/>
        <a:p>
          <a:endParaRPr lang="ru-RU"/>
        </a:p>
      </dgm:t>
    </dgm:pt>
    <dgm:pt modelId="{5294F8EF-D2AC-4C98-BA1D-DBDD9A1C7940}" type="pres">
      <dgm:prSet presAssocID="{81BBA62A-CEF3-48C0-BB8F-E81C683F123E}" presName="node" presStyleLbl="node1" presStyleIdx="4" presStyleCnt="8" custScaleX="156401" custScaleY="148684" custRadScaleRad="81801" custRadScaleInc="-2380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C2CA58E-0A0A-4FCE-A492-39CD2F39660D}" type="pres">
      <dgm:prSet presAssocID="{A3ABDE2E-7182-4D66-BC91-39DBCD053CAE}" presName="Name9" presStyleLbl="parChTrans1D2" presStyleIdx="5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829134" y="1362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BA5B416-9068-497C-8A90-25CC44339A17}" type="pres">
      <dgm:prSet presAssocID="{A3ABDE2E-7182-4D66-BC91-39DBCD053CAE}" presName="connTx" presStyleLbl="parChTrans1D2" presStyleIdx="5" presStyleCnt="8"/>
      <dgm:spPr/>
      <dgm:t>
        <a:bodyPr/>
        <a:lstStyle/>
        <a:p>
          <a:endParaRPr lang="ru-RU"/>
        </a:p>
      </dgm:t>
    </dgm:pt>
    <dgm:pt modelId="{4CC1FB9E-7BEF-4476-A17F-26D76BC9C1CF}" type="pres">
      <dgm:prSet presAssocID="{00166C0F-04CE-4CD8-B8CC-DD0E387AEB9F}" presName="node" presStyleLbl="node1" presStyleIdx="5" presStyleCnt="8" custScaleX="153807" custScaleY="149914" custRadScaleRad="103077" custRadScaleInc="2285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C85DB85D-215C-454C-946D-F7F2F79BE06F}" type="pres">
      <dgm:prSet presAssocID="{50C5A768-BD2D-40CF-9C47-C71A49E7BD29}" presName="Name9" presStyleLbl="parChTrans1D2" presStyleIdx="6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450709" y="1362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3C6A202-D311-479D-A029-FFF49BCE537B}" type="pres">
      <dgm:prSet presAssocID="{50C5A768-BD2D-40CF-9C47-C71A49E7BD29}" presName="connTx" presStyleLbl="parChTrans1D2" presStyleIdx="6" presStyleCnt="8"/>
      <dgm:spPr/>
      <dgm:t>
        <a:bodyPr/>
        <a:lstStyle/>
        <a:p>
          <a:endParaRPr lang="ru-RU"/>
        </a:p>
      </dgm:t>
    </dgm:pt>
    <dgm:pt modelId="{07F35C04-0ECA-4A7F-A06E-E15AF8212183}" type="pres">
      <dgm:prSet presAssocID="{7BF5B8B9-5A13-4E2B-8A6A-6D2AC245956B}" presName="node" presStyleLbl="node1" presStyleIdx="6" presStyleCnt="8" custScaleX="155806" custScaleY="155845" custRadScaleRad="143379" custRadScaleInc="-300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E614EE3-4E10-4AAB-9083-073BC5ADCABA}" type="pres">
      <dgm:prSet presAssocID="{7B4CEA65-C889-4CD3-9E13-A2B7DFB48277}" presName="Name9" presStyleLbl="parChTrans1D2" presStyleIdx="7" presStyleCnt="8"/>
      <dgm:spPr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273006" y="1362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6EBE1C4E-D4FC-4AB5-939A-E6947C10B9F3}" type="pres">
      <dgm:prSet presAssocID="{7B4CEA65-C889-4CD3-9E13-A2B7DFB48277}" presName="connTx" presStyleLbl="parChTrans1D2" presStyleIdx="7" presStyleCnt="8"/>
      <dgm:spPr/>
      <dgm:t>
        <a:bodyPr/>
        <a:lstStyle/>
        <a:p>
          <a:endParaRPr lang="ru-RU"/>
        </a:p>
      </dgm:t>
    </dgm:pt>
    <dgm:pt modelId="{A5F51E97-BF15-4EAC-A5C4-786AA807FFDB}" type="pres">
      <dgm:prSet presAssocID="{08B24805-5306-4B4D-92A3-D4AF837B91C2}" presName="node" presStyleLbl="node1" presStyleIdx="7" presStyleCnt="8" custScaleX="149825" custScaleY="146661" custRadScaleRad="105487" custRadScaleInc="-4236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C2669927-48DF-4A75-BA24-1F69EFE8E5D7}" type="presOf" srcId="{3F33DDA5-AFE0-43BE-A63E-23F6A81BB214}" destId="{9A0DEC38-90A5-4E9F-B263-DC7B300B4E42}" srcOrd="0" destOrd="0" presId="urn:microsoft.com/office/officeart/2005/8/layout/radial1"/>
    <dgm:cxn modelId="{CD95AC94-3AC9-4F6B-BDEA-450D6FFC619D}" srcId="{25C22C3B-5197-4D29-9C20-E382BD5516C5}" destId="{47D75E87-3B2F-494E-B26C-038D9B138BA5}" srcOrd="0" destOrd="0" parTransId="{2CC75E26-FA52-4C11-AE83-8713DCA39C5A}" sibTransId="{0E92DAEA-A383-4074-9CE3-3DB31ACD4032}"/>
    <dgm:cxn modelId="{F98C42C2-6045-43A6-8365-29A502A03EC4}" type="presOf" srcId="{42D4ECCD-A332-4796-ABB8-5051B7BD44D6}" destId="{46218C1B-5C82-43DD-A17C-6740CCEA8A56}" srcOrd="0" destOrd="0" presId="urn:microsoft.com/office/officeart/2005/8/layout/radial1"/>
    <dgm:cxn modelId="{99D37D69-57C2-45A9-935F-D4B526EA0DE7}" type="presOf" srcId="{19515479-F5F8-4E4B-AE7B-1142F3D996A5}" destId="{933D74FF-AC7C-4812-826C-1837A3335BA7}" srcOrd="1" destOrd="0" presId="urn:microsoft.com/office/officeart/2005/8/layout/radial1"/>
    <dgm:cxn modelId="{AFB3CE87-5BEB-4E2A-BEDD-939CE6215165}" type="presOf" srcId="{00166C0F-04CE-4CD8-B8CC-DD0E387AEB9F}" destId="{4CC1FB9E-7BEF-4476-A17F-26D76BC9C1CF}" srcOrd="0" destOrd="0" presId="urn:microsoft.com/office/officeart/2005/8/layout/radial1"/>
    <dgm:cxn modelId="{EB463701-583F-468E-A31C-B6CCD550C2EC}" srcId="{47D75E87-3B2F-494E-B26C-038D9B138BA5}" destId="{00166C0F-04CE-4CD8-B8CC-DD0E387AEB9F}" srcOrd="5" destOrd="0" parTransId="{A3ABDE2E-7182-4D66-BC91-39DBCD053CAE}" sibTransId="{4245701B-B510-49AB-A562-C3A201982D68}"/>
    <dgm:cxn modelId="{D1A91888-F182-47B9-9041-A9CC68E29F6A}" type="presOf" srcId="{81BBA62A-CEF3-48C0-BB8F-E81C683F123E}" destId="{5294F8EF-D2AC-4C98-BA1D-DBDD9A1C7940}" srcOrd="0" destOrd="0" presId="urn:microsoft.com/office/officeart/2005/8/layout/radial1"/>
    <dgm:cxn modelId="{3A44BB3B-C79D-41EE-984B-7D5AC304EB9B}" type="presOf" srcId="{A3ABDE2E-7182-4D66-BC91-39DBCD053CAE}" destId="{0C2CA58E-0A0A-4FCE-A492-39CD2F39660D}" srcOrd="0" destOrd="0" presId="urn:microsoft.com/office/officeart/2005/8/layout/radial1"/>
    <dgm:cxn modelId="{137FCFE0-A38F-4F9A-A3A2-75B388D2CBAC}" type="presOf" srcId="{7B4CEA65-C889-4CD3-9E13-A2B7DFB48277}" destId="{0E614EE3-4E10-4AAB-9083-073BC5ADCABA}" srcOrd="0" destOrd="0" presId="urn:microsoft.com/office/officeart/2005/8/layout/radial1"/>
    <dgm:cxn modelId="{3A1AD925-FE02-4AB3-A557-973E6418CF44}" srcId="{47D75E87-3B2F-494E-B26C-038D9B138BA5}" destId="{356EDAD1-7E98-4698-A780-00768605DEB4}" srcOrd="3" destOrd="0" parTransId="{FC3A2CBC-901E-4A15-BD50-B1C83695AAFD}" sibTransId="{265D48A2-8AD4-4EE2-A0FE-E21C04023E01}"/>
    <dgm:cxn modelId="{6AD2984A-C2E2-4448-A97F-2EBFE4FC2D72}" type="presOf" srcId="{7B4CEA65-C889-4CD3-9E13-A2B7DFB48277}" destId="{6EBE1C4E-D4FC-4AB5-939A-E6947C10B9F3}" srcOrd="1" destOrd="0" presId="urn:microsoft.com/office/officeart/2005/8/layout/radial1"/>
    <dgm:cxn modelId="{51ECD7E5-1402-4954-AD00-D339571D024A}" type="presOf" srcId="{AA50D12F-073F-4601-963C-BE8A71C296E2}" destId="{B0989532-90E8-4C24-9F05-717FD9625D49}" srcOrd="1" destOrd="0" presId="urn:microsoft.com/office/officeart/2005/8/layout/radial1"/>
    <dgm:cxn modelId="{07492872-0EB6-4A0D-A02B-D56142ABD320}" srcId="{47D75E87-3B2F-494E-B26C-038D9B138BA5}" destId="{08B24805-5306-4B4D-92A3-D4AF837B91C2}" srcOrd="7" destOrd="0" parTransId="{7B4CEA65-C889-4CD3-9E13-A2B7DFB48277}" sibTransId="{ABB63CB0-E6B6-451C-93C9-4E8E9BA47C57}"/>
    <dgm:cxn modelId="{60CFF432-D4C5-4589-863A-25F0500D9C3C}" type="presOf" srcId="{19515479-F5F8-4E4B-AE7B-1142F3D996A5}" destId="{2ECEBCB5-7DF2-4F13-ABD5-D6F0841EC6F1}" srcOrd="0" destOrd="0" presId="urn:microsoft.com/office/officeart/2005/8/layout/radial1"/>
    <dgm:cxn modelId="{6EAA92E3-155D-4DDD-BC78-0BFA4686ED2B}" type="presOf" srcId="{363BC4C3-CDB1-405E-B021-73205D751F1D}" destId="{44FFA0E9-D611-49CE-BE18-F2EEA8279E54}" srcOrd="0" destOrd="0" presId="urn:microsoft.com/office/officeart/2005/8/layout/radial1"/>
    <dgm:cxn modelId="{C5B00984-3710-4CE5-9520-CC06A3476753}" type="presOf" srcId="{356EDAD1-7E98-4698-A780-00768605DEB4}" destId="{D7858D88-BAE4-4330-96C8-1436A9D99085}" srcOrd="0" destOrd="0" presId="urn:microsoft.com/office/officeart/2005/8/layout/radial1"/>
    <dgm:cxn modelId="{96FCD832-D1DE-4961-83D9-573FDFDA4192}" type="presOf" srcId="{FC3A2CBC-901E-4A15-BD50-B1C83695AAFD}" destId="{16858990-ECC5-4F9E-B06D-2851213E0C34}" srcOrd="0" destOrd="0" presId="urn:microsoft.com/office/officeart/2005/8/layout/radial1"/>
    <dgm:cxn modelId="{743D85C9-D24F-4A0D-A7E5-CF75FE58DC1A}" srcId="{47D75E87-3B2F-494E-B26C-038D9B138BA5}" destId="{363BC4C3-CDB1-405E-B021-73205D751F1D}" srcOrd="2" destOrd="0" parTransId="{3F33DDA5-AFE0-43BE-A63E-23F6A81BB214}" sibTransId="{2DE0996C-612A-4DA9-8564-D7F0936ECF54}"/>
    <dgm:cxn modelId="{F78BAF96-19C5-410C-A67D-38DB510EFB8C}" srcId="{47D75E87-3B2F-494E-B26C-038D9B138BA5}" destId="{B72E33C2-8DFD-4A4A-B68C-D2C31642F2F3}" srcOrd="0" destOrd="0" parTransId="{19515479-F5F8-4E4B-AE7B-1142F3D996A5}" sibTransId="{1C40E7A2-F103-41CD-9723-753858AEC226}"/>
    <dgm:cxn modelId="{C9666DE6-8CDB-4E18-BBC8-B2A066903B07}" type="presOf" srcId="{B72E33C2-8DFD-4A4A-B68C-D2C31642F2F3}" destId="{2B572800-947F-4C93-821D-21FA6F5ACD78}" srcOrd="0" destOrd="0" presId="urn:microsoft.com/office/officeart/2005/8/layout/radial1"/>
    <dgm:cxn modelId="{919F8005-58AE-4167-983B-448C9AC8094F}" type="presOf" srcId="{3A10FE28-94AE-4C13-AA72-257519D9C732}" destId="{5450C630-BA50-406E-A365-D03E092DDE15}" srcOrd="0" destOrd="0" presId="urn:microsoft.com/office/officeart/2005/8/layout/radial1"/>
    <dgm:cxn modelId="{8B3D5860-29D6-46FA-9CB5-8A5A52D801F2}" type="presOf" srcId="{7BF5B8B9-5A13-4E2B-8A6A-6D2AC245956B}" destId="{07F35C04-0ECA-4A7F-A06E-E15AF8212183}" srcOrd="0" destOrd="0" presId="urn:microsoft.com/office/officeart/2005/8/layout/radial1"/>
    <dgm:cxn modelId="{A7C7E8AF-C1EF-40F0-B31F-A9426A86F3A0}" type="presOf" srcId="{08B24805-5306-4B4D-92A3-D4AF837B91C2}" destId="{A5F51E97-BF15-4EAC-A5C4-786AA807FFDB}" srcOrd="0" destOrd="0" presId="urn:microsoft.com/office/officeart/2005/8/layout/radial1"/>
    <dgm:cxn modelId="{8A1D9D37-DFEA-482E-A998-2915D170CCD1}" type="presOf" srcId="{3F33DDA5-AFE0-43BE-A63E-23F6A81BB214}" destId="{01653FA1-AD0F-479A-815B-9D07E52CABEF}" srcOrd="1" destOrd="0" presId="urn:microsoft.com/office/officeart/2005/8/layout/radial1"/>
    <dgm:cxn modelId="{F556ADE8-6B73-48EF-9EDF-65D0A29506BC}" srcId="{47D75E87-3B2F-494E-B26C-038D9B138BA5}" destId="{81BBA62A-CEF3-48C0-BB8F-E81C683F123E}" srcOrd="4" destOrd="0" parTransId="{AA50D12F-073F-4601-963C-BE8A71C296E2}" sibTransId="{3C22B8D4-39B4-4B18-B7D4-2A2FDC2A77E5}"/>
    <dgm:cxn modelId="{CACBEDBF-593A-42F2-9D8F-F0525B4BB2EE}" type="presOf" srcId="{AA50D12F-073F-4601-963C-BE8A71C296E2}" destId="{090E02E3-8276-48B7-97BA-9F7DA9CD81BE}" srcOrd="0" destOrd="0" presId="urn:microsoft.com/office/officeart/2005/8/layout/radial1"/>
    <dgm:cxn modelId="{F5AA1EEC-3271-4397-ABD2-FAD9FB90799F}" type="presOf" srcId="{25C22C3B-5197-4D29-9C20-E382BD5516C5}" destId="{BE6E502B-EEF4-4F63-B07F-3A96555B4C73}" srcOrd="0" destOrd="0" presId="urn:microsoft.com/office/officeart/2005/8/layout/radial1"/>
    <dgm:cxn modelId="{31B79582-3326-4F44-8E24-FD73A8C36ABA}" type="presOf" srcId="{50C5A768-BD2D-40CF-9C47-C71A49E7BD29}" destId="{73C6A202-D311-479D-A029-FFF49BCE537B}" srcOrd="1" destOrd="0" presId="urn:microsoft.com/office/officeart/2005/8/layout/radial1"/>
    <dgm:cxn modelId="{0EE85624-3AC6-43BE-9B7A-746501E2F200}" srcId="{47D75E87-3B2F-494E-B26C-038D9B138BA5}" destId="{7BF5B8B9-5A13-4E2B-8A6A-6D2AC245956B}" srcOrd="6" destOrd="0" parTransId="{50C5A768-BD2D-40CF-9C47-C71A49E7BD29}" sibTransId="{150527C5-966C-406E-9D22-BABD692DB63D}"/>
    <dgm:cxn modelId="{2803E3B5-4D15-4441-B383-5D768774F7ED}" type="presOf" srcId="{3A10FE28-94AE-4C13-AA72-257519D9C732}" destId="{E49D53C9-C702-49FA-AABD-F32D3AF80E7C}" srcOrd="1" destOrd="0" presId="urn:microsoft.com/office/officeart/2005/8/layout/radial1"/>
    <dgm:cxn modelId="{2FCE3DC6-CA95-4332-8B4F-3103EE3487EB}" type="presOf" srcId="{FC3A2CBC-901E-4A15-BD50-B1C83695AAFD}" destId="{08AA9497-82C7-424A-80CF-8ECA1DF905DE}" srcOrd="1" destOrd="0" presId="urn:microsoft.com/office/officeart/2005/8/layout/radial1"/>
    <dgm:cxn modelId="{3C6B810C-9883-46C6-95DD-C72406B869A2}" type="presOf" srcId="{47D75E87-3B2F-494E-B26C-038D9B138BA5}" destId="{17861B77-71D2-4C08-9F9B-96B515C623A2}" srcOrd="0" destOrd="0" presId="urn:microsoft.com/office/officeart/2005/8/layout/radial1"/>
    <dgm:cxn modelId="{E2B79E3B-B867-4157-AE3F-69A04C38CC61}" type="presOf" srcId="{A3ABDE2E-7182-4D66-BC91-39DBCD053CAE}" destId="{7BA5B416-9068-497C-8A90-25CC44339A17}" srcOrd="1" destOrd="0" presId="urn:microsoft.com/office/officeart/2005/8/layout/radial1"/>
    <dgm:cxn modelId="{FDF77B14-6146-4E47-8360-848E01825794}" type="presOf" srcId="{50C5A768-BD2D-40CF-9C47-C71A49E7BD29}" destId="{C85DB85D-215C-454C-946D-F7F2F79BE06F}" srcOrd="0" destOrd="0" presId="urn:microsoft.com/office/officeart/2005/8/layout/radial1"/>
    <dgm:cxn modelId="{FE2A40CD-8CC4-45BD-82AC-97579DB2D9CB}" srcId="{47D75E87-3B2F-494E-B26C-038D9B138BA5}" destId="{42D4ECCD-A332-4796-ABB8-5051B7BD44D6}" srcOrd="1" destOrd="0" parTransId="{3A10FE28-94AE-4C13-AA72-257519D9C732}" sibTransId="{1350A4A3-DED8-4DB3-AD08-7CCB7DD113CA}"/>
    <dgm:cxn modelId="{04F46242-FD69-4784-9BA1-2B9434F70A02}" type="presParOf" srcId="{BE6E502B-EEF4-4F63-B07F-3A96555B4C73}" destId="{17861B77-71D2-4C08-9F9B-96B515C623A2}" srcOrd="0" destOrd="0" presId="urn:microsoft.com/office/officeart/2005/8/layout/radial1"/>
    <dgm:cxn modelId="{CC383C26-FABB-4A51-9069-B3C6CC0D74E4}" type="presParOf" srcId="{BE6E502B-EEF4-4F63-B07F-3A96555B4C73}" destId="{2ECEBCB5-7DF2-4F13-ABD5-D6F0841EC6F1}" srcOrd="1" destOrd="0" presId="urn:microsoft.com/office/officeart/2005/8/layout/radial1"/>
    <dgm:cxn modelId="{916D2032-F72C-4CDE-B5B9-BE9D919CCC6D}" type="presParOf" srcId="{2ECEBCB5-7DF2-4F13-ABD5-D6F0841EC6F1}" destId="{933D74FF-AC7C-4812-826C-1837A3335BA7}" srcOrd="0" destOrd="0" presId="urn:microsoft.com/office/officeart/2005/8/layout/radial1"/>
    <dgm:cxn modelId="{F71C7015-5A1C-43AC-BA3A-5AFB1D05391B}" type="presParOf" srcId="{BE6E502B-EEF4-4F63-B07F-3A96555B4C73}" destId="{2B572800-947F-4C93-821D-21FA6F5ACD78}" srcOrd="2" destOrd="0" presId="urn:microsoft.com/office/officeart/2005/8/layout/radial1"/>
    <dgm:cxn modelId="{AEFB7082-B3F7-4A84-A829-5AD2D14D8489}" type="presParOf" srcId="{BE6E502B-EEF4-4F63-B07F-3A96555B4C73}" destId="{5450C630-BA50-406E-A365-D03E092DDE15}" srcOrd="3" destOrd="0" presId="urn:microsoft.com/office/officeart/2005/8/layout/radial1"/>
    <dgm:cxn modelId="{8FBFB852-7FFE-466A-A3B4-952AF5D37B82}" type="presParOf" srcId="{5450C630-BA50-406E-A365-D03E092DDE15}" destId="{E49D53C9-C702-49FA-AABD-F32D3AF80E7C}" srcOrd="0" destOrd="0" presId="urn:microsoft.com/office/officeart/2005/8/layout/radial1"/>
    <dgm:cxn modelId="{21631079-5F5F-414A-AA17-DFB2FA6C9354}" type="presParOf" srcId="{BE6E502B-EEF4-4F63-B07F-3A96555B4C73}" destId="{46218C1B-5C82-43DD-A17C-6740CCEA8A56}" srcOrd="4" destOrd="0" presId="urn:microsoft.com/office/officeart/2005/8/layout/radial1"/>
    <dgm:cxn modelId="{9CDF7F6B-44CD-4B46-A010-729894ABC348}" type="presParOf" srcId="{BE6E502B-EEF4-4F63-B07F-3A96555B4C73}" destId="{9A0DEC38-90A5-4E9F-B263-DC7B300B4E42}" srcOrd="5" destOrd="0" presId="urn:microsoft.com/office/officeart/2005/8/layout/radial1"/>
    <dgm:cxn modelId="{9FBEEAA6-89B8-42B9-AE11-B597CBA793DA}" type="presParOf" srcId="{9A0DEC38-90A5-4E9F-B263-DC7B300B4E42}" destId="{01653FA1-AD0F-479A-815B-9D07E52CABEF}" srcOrd="0" destOrd="0" presId="urn:microsoft.com/office/officeart/2005/8/layout/radial1"/>
    <dgm:cxn modelId="{6A76D5B4-AB02-4A95-9114-DBE984D587C3}" type="presParOf" srcId="{BE6E502B-EEF4-4F63-B07F-3A96555B4C73}" destId="{44FFA0E9-D611-49CE-BE18-F2EEA8279E54}" srcOrd="6" destOrd="0" presId="urn:microsoft.com/office/officeart/2005/8/layout/radial1"/>
    <dgm:cxn modelId="{C9B1DAE9-73CB-4C08-9FA9-898920AF5DCD}" type="presParOf" srcId="{BE6E502B-EEF4-4F63-B07F-3A96555B4C73}" destId="{16858990-ECC5-4F9E-B06D-2851213E0C34}" srcOrd="7" destOrd="0" presId="urn:microsoft.com/office/officeart/2005/8/layout/radial1"/>
    <dgm:cxn modelId="{C651C1F7-DA69-42D0-9A2E-9FF7E400AB43}" type="presParOf" srcId="{16858990-ECC5-4F9E-B06D-2851213E0C34}" destId="{08AA9497-82C7-424A-80CF-8ECA1DF905DE}" srcOrd="0" destOrd="0" presId="urn:microsoft.com/office/officeart/2005/8/layout/radial1"/>
    <dgm:cxn modelId="{78991118-3BF9-4155-850C-DF0E99797C2D}" type="presParOf" srcId="{BE6E502B-EEF4-4F63-B07F-3A96555B4C73}" destId="{D7858D88-BAE4-4330-96C8-1436A9D99085}" srcOrd="8" destOrd="0" presId="urn:microsoft.com/office/officeart/2005/8/layout/radial1"/>
    <dgm:cxn modelId="{2D187260-27AC-4FD3-B1B6-51D4F2B7F3F7}" type="presParOf" srcId="{BE6E502B-EEF4-4F63-B07F-3A96555B4C73}" destId="{090E02E3-8276-48B7-97BA-9F7DA9CD81BE}" srcOrd="9" destOrd="0" presId="urn:microsoft.com/office/officeart/2005/8/layout/radial1"/>
    <dgm:cxn modelId="{3F6CA36C-9B4A-4A79-A55E-B0C4FD2EEBAC}" type="presParOf" srcId="{090E02E3-8276-48B7-97BA-9F7DA9CD81BE}" destId="{B0989532-90E8-4C24-9F05-717FD9625D49}" srcOrd="0" destOrd="0" presId="urn:microsoft.com/office/officeart/2005/8/layout/radial1"/>
    <dgm:cxn modelId="{02D9C386-9749-4C85-891F-B9EB30A80E5A}" type="presParOf" srcId="{BE6E502B-EEF4-4F63-B07F-3A96555B4C73}" destId="{5294F8EF-D2AC-4C98-BA1D-DBDD9A1C7940}" srcOrd="10" destOrd="0" presId="urn:microsoft.com/office/officeart/2005/8/layout/radial1"/>
    <dgm:cxn modelId="{3F3A5E14-8DA3-48BB-AA27-A8E1D172E919}" type="presParOf" srcId="{BE6E502B-EEF4-4F63-B07F-3A96555B4C73}" destId="{0C2CA58E-0A0A-4FCE-A492-39CD2F39660D}" srcOrd="11" destOrd="0" presId="urn:microsoft.com/office/officeart/2005/8/layout/radial1"/>
    <dgm:cxn modelId="{1E7A2E9E-6F86-48EB-873B-E94CCBCA979F}" type="presParOf" srcId="{0C2CA58E-0A0A-4FCE-A492-39CD2F39660D}" destId="{7BA5B416-9068-497C-8A90-25CC44339A17}" srcOrd="0" destOrd="0" presId="urn:microsoft.com/office/officeart/2005/8/layout/radial1"/>
    <dgm:cxn modelId="{2F84BB57-A03D-4099-BB76-1F033029574C}" type="presParOf" srcId="{BE6E502B-EEF4-4F63-B07F-3A96555B4C73}" destId="{4CC1FB9E-7BEF-4476-A17F-26D76BC9C1CF}" srcOrd="12" destOrd="0" presId="urn:microsoft.com/office/officeart/2005/8/layout/radial1"/>
    <dgm:cxn modelId="{F05CE30F-922D-4931-9A9E-283561FEDF6A}" type="presParOf" srcId="{BE6E502B-EEF4-4F63-B07F-3A96555B4C73}" destId="{C85DB85D-215C-454C-946D-F7F2F79BE06F}" srcOrd="13" destOrd="0" presId="urn:microsoft.com/office/officeart/2005/8/layout/radial1"/>
    <dgm:cxn modelId="{22712B2B-25B2-4897-BBFE-A260392BA8BA}" type="presParOf" srcId="{C85DB85D-215C-454C-946D-F7F2F79BE06F}" destId="{73C6A202-D311-479D-A029-FFF49BCE537B}" srcOrd="0" destOrd="0" presId="urn:microsoft.com/office/officeart/2005/8/layout/radial1"/>
    <dgm:cxn modelId="{70500DF6-D133-47BC-B26B-781EF21FCD97}" type="presParOf" srcId="{BE6E502B-EEF4-4F63-B07F-3A96555B4C73}" destId="{07F35C04-0ECA-4A7F-A06E-E15AF8212183}" srcOrd="14" destOrd="0" presId="urn:microsoft.com/office/officeart/2005/8/layout/radial1"/>
    <dgm:cxn modelId="{7676D274-B40F-4055-9D02-5E1311CE4D7E}" type="presParOf" srcId="{BE6E502B-EEF4-4F63-B07F-3A96555B4C73}" destId="{0E614EE3-4E10-4AAB-9083-073BC5ADCABA}" srcOrd="15" destOrd="0" presId="urn:microsoft.com/office/officeart/2005/8/layout/radial1"/>
    <dgm:cxn modelId="{6563587A-299B-4154-A10E-F80CF485DA22}" type="presParOf" srcId="{0E614EE3-4E10-4AAB-9083-073BC5ADCABA}" destId="{6EBE1C4E-D4FC-4AB5-939A-E6947C10B9F3}" srcOrd="0" destOrd="0" presId="urn:microsoft.com/office/officeart/2005/8/layout/radial1"/>
    <dgm:cxn modelId="{3BCE5A57-495F-4640-83D0-46BA9935BFAA}" type="presParOf" srcId="{BE6E502B-EEF4-4F63-B07F-3A96555B4C73}" destId="{A5F51E97-BF15-4EAC-A5C4-786AA807FFDB}" srcOrd="16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4036C4-CF28-4718-971F-5B8D2A5B28A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D9766D-DA2E-44EA-9391-280DF8C88636}">
      <dgm:prSet phldrT="[Текст]" custT="1"/>
      <dgm:spPr>
        <a:solidFill>
          <a:srgbClr val="C02E00"/>
        </a:solidFill>
        <a:scene3d>
          <a:camera prst="orthographicFront"/>
          <a:lightRig rig="threePt" dir="t"/>
        </a:scene3d>
        <a:sp3d extrusionH="6350" contourW="12700">
          <a:bevelT prst="slope"/>
          <a:extrusionClr>
            <a:srgbClr val="C02E00"/>
          </a:extrusionClr>
          <a:contourClr>
            <a:srgbClr val="C02E00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Образ руководителя</a:t>
          </a:r>
          <a:endParaRPr lang="ru-RU" sz="1400" b="1" dirty="0">
            <a:solidFill>
              <a:schemeClr val="bg1"/>
            </a:solidFill>
          </a:endParaRPr>
        </a:p>
      </dgm:t>
    </dgm:pt>
    <dgm:pt modelId="{45CFC50C-6689-4EAB-966D-2E4315EC0EE2}" type="parTrans" cxnId="{D6EA83F8-A76C-41B0-BA20-BE49865D1486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75BDE446-062E-484F-BC6D-2C3ED175F4AC}" type="sibTrans" cxnId="{D6EA83F8-A76C-41B0-BA20-BE49865D1486}">
      <dgm:prSet custT="1"/>
      <dgm:spPr>
        <a:scene3d>
          <a:camera prst="orthographicFront"/>
          <a:lightRig rig="threePt" dir="t"/>
        </a:scene3d>
        <a:sp3d extrusionH="6350"/>
      </dgm:spPr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C53F1BDA-220F-44A8-8F32-502ED42798EA}">
      <dgm:prSet phldrT="[Текст]" custT="1"/>
      <dgm:spPr>
        <a:solidFill>
          <a:srgbClr val="C02E00"/>
        </a:solidFill>
        <a:scene3d>
          <a:camera prst="orthographicFront"/>
          <a:lightRig rig="threePt" dir="t"/>
        </a:scene3d>
        <a:sp3d extrusionH="6350" contourW="12700">
          <a:bevelT prst="slope"/>
          <a:extrusionClr>
            <a:srgbClr val="C02E00"/>
          </a:extrusionClr>
          <a:contourClr>
            <a:srgbClr val="C02E00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Качество образовательных услуг</a:t>
          </a:r>
          <a:endParaRPr lang="ru-RU" sz="1400" b="1" dirty="0">
            <a:solidFill>
              <a:schemeClr val="bg1"/>
            </a:solidFill>
          </a:endParaRPr>
        </a:p>
      </dgm:t>
    </dgm:pt>
    <dgm:pt modelId="{9ED8C4F9-9312-4658-BAC9-A195658860A1}" type="parTrans" cxnId="{6E1B7B31-802A-42E3-8C3F-26B3EEA21BEC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CA4FCEC4-DFD7-43FA-9E5B-54DD426A5F1F}" type="sibTrans" cxnId="{6E1B7B31-802A-42E3-8C3F-26B3EEA21BEC}">
      <dgm:prSet custT="1"/>
      <dgm:spPr>
        <a:scene3d>
          <a:camera prst="orthographicFront"/>
          <a:lightRig rig="threePt" dir="t"/>
        </a:scene3d>
        <a:sp3d extrusionH="6350"/>
      </dgm:spPr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AB8F8B86-3181-4ECA-9B30-EB4FAF2F866F}">
      <dgm:prSet phldrT="[Текст]" custT="1"/>
      <dgm:spPr>
        <a:solidFill>
          <a:srgbClr val="C02E00"/>
        </a:solidFill>
        <a:scene3d>
          <a:camera prst="orthographicFront"/>
          <a:lightRig rig="threePt" dir="t"/>
        </a:scene3d>
        <a:sp3d extrusionH="6350" contourW="12700">
          <a:bevelT prst="slope"/>
          <a:extrusionClr>
            <a:srgbClr val="C02E00"/>
          </a:extrusionClr>
          <a:contourClr>
            <a:srgbClr val="C02E00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Стиль техникума</a:t>
          </a:r>
          <a:endParaRPr lang="ru-RU" sz="1400" b="1" dirty="0">
            <a:solidFill>
              <a:schemeClr val="bg1"/>
            </a:solidFill>
          </a:endParaRPr>
        </a:p>
      </dgm:t>
    </dgm:pt>
    <dgm:pt modelId="{EAF9AA80-19B2-43F8-98E7-25F904BEB983}" type="parTrans" cxnId="{5D73390D-9232-45F7-A04E-8D999BB3ABC1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563AE7E3-7DEC-40AE-9C76-410F92D56D32}" type="sibTrans" cxnId="{5D73390D-9232-45F7-A04E-8D999BB3ABC1}">
      <dgm:prSet custT="1"/>
      <dgm:spPr>
        <a:scene3d>
          <a:camera prst="orthographicFront"/>
          <a:lightRig rig="threePt" dir="t"/>
        </a:scene3d>
        <a:sp3d extrusionH="6350"/>
      </dgm:spPr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D84F3D5B-3AC1-4556-9BC8-E65E25E9CD05}">
      <dgm:prSet phldrT="[Текст]" custT="1"/>
      <dgm:spPr>
        <a:solidFill>
          <a:srgbClr val="C02E00"/>
        </a:solidFill>
        <a:scene3d>
          <a:camera prst="orthographicFront"/>
          <a:lightRig rig="threePt" dir="t"/>
        </a:scene3d>
        <a:sp3d extrusionH="6350" contourW="12700">
          <a:bevelT prst="slope"/>
          <a:extrusionClr>
            <a:srgbClr val="C02E00"/>
          </a:extrusionClr>
          <a:contourClr>
            <a:srgbClr val="C02E00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Внешняя атрибутика</a:t>
          </a:r>
          <a:endParaRPr lang="ru-RU" sz="1400" b="1" dirty="0">
            <a:solidFill>
              <a:schemeClr val="bg1"/>
            </a:solidFill>
          </a:endParaRPr>
        </a:p>
      </dgm:t>
    </dgm:pt>
    <dgm:pt modelId="{DCF3F06B-6BA2-4BD9-9CE5-F55BA883EA09}" type="parTrans" cxnId="{7BA86DCB-0BEF-401F-9CED-C13617667653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0112EED9-1E8A-4BC9-A321-C6D906C571E1}" type="sibTrans" cxnId="{7BA86DCB-0BEF-401F-9CED-C13617667653}">
      <dgm:prSet custT="1"/>
      <dgm:spPr>
        <a:scene3d>
          <a:camera prst="orthographicFront"/>
          <a:lightRig rig="threePt" dir="t"/>
        </a:scene3d>
        <a:sp3d extrusionH="6350"/>
      </dgm:spPr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B030502D-A7AB-4BEB-9033-2A81AFF77094}">
      <dgm:prSet phldrT="[Текст]" custT="1"/>
      <dgm:spPr>
        <a:solidFill>
          <a:srgbClr val="C02E00"/>
        </a:solidFill>
        <a:scene3d>
          <a:camera prst="orthographicFront"/>
          <a:lightRig rig="threePt" dir="t"/>
        </a:scene3d>
        <a:sp3d extrusionH="6350" contourW="12700">
          <a:bevelT prst="slope"/>
          <a:extrusionClr>
            <a:srgbClr val="C02E00"/>
          </a:extrusionClr>
          <a:contourClr>
            <a:srgbClr val="C02E00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Уровень психологического комфорта</a:t>
          </a:r>
          <a:endParaRPr lang="ru-RU" sz="1400" b="1" dirty="0">
            <a:solidFill>
              <a:schemeClr val="bg1"/>
            </a:solidFill>
          </a:endParaRPr>
        </a:p>
      </dgm:t>
    </dgm:pt>
    <dgm:pt modelId="{B4B5DFAE-EF1E-4B48-85D7-CC1872D430A4}" type="parTrans" cxnId="{2D159C2E-55F0-4E18-9079-9F90F20AAC7C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0AF5D2AB-4DA0-410B-8FEA-C56A2042CC29}" type="sibTrans" cxnId="{2D159C2E-55F0-4E18-9079-9F90F20AAC7C}">
      <dgm:prSet custT="1"/>
      <dgm:spPr>
        <a:scene3d>
          <a:camera prst="orthographicFront"/>
          <a:lightRig rig="threePt" dir="t"/>
        </a:scene3d>
        <a:sp3d extrusionH="6350"/>
      </dgm:spPr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0E63BBD6-12AF-4C1F-B13A-4D52A0E5CBE8}">
      <dgm:prSet phldrT="[Текст]" custT="1"/>
      <dgm:spPr>
        <a:solidFill>
          <a:srgbClr val="C02E00"/>
        </a:solidFill>
        <a:scene3d>
          <a:camera prst="orthographicFront"/>
          <a:lightRig rig="threePt" dir="t"/>
        </a:scene3d>
        <a:sp3d extrusionH="6350" contourW="12700">
          <a:bevelT prst="slope"/>
          <a:extrusionClr>
            <a:srgbClr val="C02E00"/>
          </a:extrusionClr>
          <a:contourClr>
            <a:srgbClr val="C02E00"/>
          </a:contourClr>
        </a:sp3d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Образ персонала</a:t>
          </a:r>
          <a:endParaRPr lang="ru-RU" sz="1400" b="1" dirty="0">
            <a:solidFill>
              <a:schemeClr val="bg1"/>
            </a:solidFill>
          </a:endParaRPr>
        </a:p>
      </dgm:t>
    </dgm:pt>
    <dgm:pt modelId="{D3E8A250-64C5-46A1-A56A-4B9D4DDC7FC8}" type="sibTrans" cxnId="{93501B44-7BAA-4AAF-9ACA-79548CAE7C0C}">
      <dgm:prSet custT="1"/>
      <dgm:spPr>
        <a:scene3d>
          <a:camera prst="orthographicFront"/>
          <a:lightRig rig="threePt" dir="t"/>
        </a:scene3d>
        <a:sp3d extrusionH="6350"/>
      </dgm:spPr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38EA20AA-CD33-41BA-9333-F061218035FD}" type="parTrans" cxnId="{93501B44-7BAA-4AAF-9ACA-79548CAE7C0C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C2E48058-1607-499C-985B-3239A55EFC1D}" type="pres">
      <dgm:prSet presAssocID="{664036C4-CF28-4718-971F-5B8D2A5B28A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B68B4B-1C1F-4790-9C4E-4BDB0FF72969}" type="pres">
      <dgm:prSet presAssocID="{71D9766D-DA2E-44EA-9391-280DF8C88636}" presName="node" presStyleLbl="node1" presStyleIdx="0" presStyleCnt="6" custScaleX="134549" custScaleY="128569" custRadScaleRad="101083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B473C-C4DB-4CA3-B02B-57194CE37DCE}" type="pres">
      <dgm:prSet presAssocID="{75BDE446-062E-484F-BC6D-2C3ED175F4AC}" presName="sibTrans" presStyleLbl="sibTrans2D1" presStyleIdx="0" presStyleCnt="6"/>
      <dgm:spPr/>
      <dgm:t>
        <a:bodyPr/>
        <a:lstStyle/>
        <a:p>
          <a:endParaRPr lang="ru-RU"/>
        </a:p>
      </dgm:t>
    </dgm:pt>
    <dgm:pt modelId="{610FB68C-CB5B-421D-BD03-6269E3806A09}" type="pres">
      <dgm:prSet presAssocID="{75BDE446-062E-484F-BC6D-2C3ED175F4AC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BF1A9480-AF0C-403D-996D-6B2BA62FEDFF}" type="pres">
      <dgm:prSet presAssocID="{0E63BBD6-12AF-4C1F-B13A-4D52A0E5CBE8}" presName="node" presStyleLbl="node1" presStyleIdx="1" presStyleCnt="6" custScaleX="134549" custScaleY="128569" custRadScaleRad="104908" custRadScaleInc="5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6B2E9-1B6A-4694-B810-EA5A260A79F5}" type="pres">
      <dgm:prSet presAssocID="{D3E8A250-64C5-46A1-A56A-4B9D4DDC7FC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87709F63-E23C-4CF7-BFB3-1AF18EB84774}" type="pres">
      <dgm:prSet presAssocID="{D3E8A250-64C5-46A1-A56A-4B9D4DDC7FC8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BE2E5533-8ED0-4F55-A381-7E4783C8C2F8}" type="pres">
      <dgm:prSet presAssocID="{C53F1BDA-220F-44A8-8F32-502ED42798EA}" presName="node" presStyleLbl="node1" presStyleIdx="2" presStyleCnt="6" custScaleX="134549" custScaleY="128569" custRadScaleRad="111343" custRadScaleInc="-12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5D132-51A7-48F7-9A75-DED82E67169B}" type="pres">
      <dgm:prSet presAssocID="{CA4FCEC4-DFD7-43FA-9E5B-54DD426A5F1F}" presName="sibTrans" presStyleLbl="sibTrans2D1" presStyleIdx="2" presStyleCnt="6"/>
      <dgm:spPr/>
      <dgm:t>
        <a:bodyPr/>
        <a:lstStyle/>
        <a:p>
          <a:endParaRPr lang="ru-RU"/>
        </a:p>
      </dgm:t>
    </dgm:pt>
    <dgm:pt modelId="{0D3E3F1C-F330-46E2-8A41-98656A7730FA}" type="pres">
      <dgm:prSet presAssocID="{CA4FCEC4-DFD7-43FA-9E5B-54DD426A5F1F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98324D55-2FCB-4F76-9EA9-3CE642968189}" type="pres">
      <dgm:prSet presAssocID="{AB8F8B86-3181-4ECA-9B30-EB4FAF2F866F}" presName="node" presStyleLbl="node1" presStyleIdx="3" presStyleCnt="6" custScaleX="134549" custScaleY="128569" custRadScaleRad="110689" custRadScaleInc="-8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0FE84-8FE5-4027-BEE5-7C753E5937D4}" type="pres">
      <dgm:prSet presAssocID="{563AE7E3-7DEC-40AE-9C76-410F92D56D32}" presName="sibTrans" presStyleLbl="sibTrans2D1" presStyleIdx="3" presStyleCnt="6"/>
      <dgm:spPr/>
      <dgm:t>
        <a:bodyPr/>
        <a:lstStyle/>
        <a:p>
          <a:endParaRPr lang="ru-RU"/>
        </a:p>
      </dgm:t>
    </dgm:pt>
    <dgm:pt modelId="{7556B02F-AA16-41E1-A0D5-49E7E02F53EB}" type="pres">
      <dgm:prSet presAssocID="{563AE7E3-7DEC-40AE-9C76-410F92D56D32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F366B3BF-0D44-45E3-8958-36C949A6D238}" type="pres">
      <dgm:prSet presAssocID="{D84F3D5B-3AC1-4556-9BC8-E65E25E9CD05}" presName="node" presStyleLbl="node1" presStyleIdx="4" presStyleCnt="6" custScaleX="134549" custScaleY="128569" custRadScaleRad="106667" custRadScaleInc="2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F6320-6EFB-4C3C-A616-B303AD86E2A0}" type="pres">
      <dgm:prSet presAssocID="{0112EED9-1E8A-4BC9-A321-C6D906C571E1}" presName="sibTrans" presStyleLbl="sibTrans2D1" presStyleIdx="4" presStyleCnt="6"/>
      <dgm:spPr/>
      <dgm:t>
        <a:bodyPr/>
        <a:lstStyle/>
        <a:p>
          <a:endParaRPr lang="ru-RU"/>
        </a:p>
      </dgm:t>
    </dgm:pt>
    <dgm:pt modelId="{5F22C981-DC39-4C81-AA0C-24DF10DF4503}" type="pres">
      <dgm:prSet presAssocID="{0112EED9-1E8A-4BC9-A321-C6D906C571E1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20ADE1AC-627F-4A7D-9A88-E39F1027D6B1}" type="pres">
      <dgm:prSet presAssocID="{B030502D-A7AB-4BEB-9033-2A81AFF77094}" presName="node" presStyleLbl="node1" presStyleIdx="5" presStyleCnt="6" custScaleX="134549" custScaleY="128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41A11-3649-45FD-9CFC-EB0FDCD344E9}" type="pres">
      <dgm:prSet presAssocID="{0AF5D2AB-4DA0-410B-8FEA-C56A2042CC29}" presName="sibTrans" presStyleLbl="sibTrans2D1" presStyleIdx="5" presStyleCnt="6"/>
      <dgm:spPr/>
      <dgm:t>
        <a:bodyPr/>
        <a:lstStyle/>
        <a:p>
          <a:endParaRPr lang="ru-RU"/>
        </a:p>
      </dgm:t>
    </dgm:pt>
    <dgm:pt modelId="{D086B81C-60D9-4555-988D-6A635FAA567F}" type="pres">
      <dgm:prSet presAssocID="{0AF5D2AB-4DA0-410B-8FEA-C56A2042CC29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24885563-34FF-4C45-8B19-2D625D46E8A6}" type="presOf" srcId="{75BDE446-062E-484F-BC6D-2C3ED175F4AC}" destId="{610FB68C-CB5B-421D-BD03-6269E3806A09}" srcOrd="1" destOrd="0" presId="urn:microsoft.com/office/officeart/2005/8/layout/cycle2"/>
    <dgm:cxn modelId="{640E1A49-3DBB-48A7-8975-9C7C421F12D7}" type="presOf" srcId="{D3E8A250-64C5-46A1-A56A-4B9D4DDC7FC8}" destId="{DC06B2E9-1B6A-4694-B810-EA5A260A79F5}" srcOrd="0" destOrd="0" presId="urn:microsoft.com/office/officeart/2005/8/layout/cycle2"/>
    <dgm:cxn modelId="{0630ECA3-2E39-4BD4-BFE8-872DF6F1DCE4}" type="presOf" srcId="{AB8F8B86-3181-4ECA-9B30-EB4FAF2F866F}" destId="{98324D55-2FCB-4F76-9EA9-3CE642968189}" srcOrd="0" destOrd="0" presId="urn:microsoft.com/office/officeart/2005/8/layout/cycle2"/>
    <dgm:cxn modelId="{6E1B7B31-802A-42E3-8C3F-26B3EEA21BEC}" srcId="{664036C4-CF28-4718-971F-5B8D2A5B28A6}" destId="{C53F1BDA-220F-44A8-8F32-502ED42798EA}" srcOrd="2" destOrd="0" parTransId="{9ED8C4F9-9312-4658-BAC9-A195658860A1}" sibTransId="{CA4FCEC4-DFD7-43FA-9E5B-54DD426A5F1F}"/>
    <dgm:cxn modelId="{7F93EE4F-05A1-488F-836F-81803869FD55}" type="presOf" srcId="{CA4FCEC4-DFD7-43FA-9E5B-54DD426A5F1F}" destId="{0D3E3F1C-F330-46E2-8A41-98656A7730FA}" srcOrd="1" destOrd="0" presId="urn:microsoft.com/office/officeart/2005/8/layout/cycle2"/>
    <dgm:cxn modelId="{36D74515-3059-4F26-A257-E73ABFE8396B}" type="presOf" srcId="{D3E8A250-64C5-46A1-A56A-4B9D4DDC7FC8}" destId="{87709F63-E23C-4CF7-BFB3-1AF18EB84774}" srcOrd="1" destOrd="0" presId="urn:microsoft.com/office/officeart/2005/8/layout/cycle2"/>
    <dgm:cxn modelId="{115DCD1F-F7BD-46BC-8BCF-FD6B7B8F43BA}" type="presOf" srcId="{0E63BBD6-12AF-4C1F-B13A-4D52A0E5CBE8}" destId="{BF1A9480-AF0C-403D-996D-6B2BA62FEDFF}" srcOrd="0" destOrd="0" presId="urn:microsoft.com/office/officeart/2005/8/layout/cycle2"/>
    <dgm:cxn modelId="{A140EFAF-D1F3-48DC-81CE-BDBA2F70C0CD}" type="presOf" srcId="{71D9766D-DA2E-44EA-9391-280DF8C88636}" destId="{3DB68B4B-1C1F-4790-9C4E-4BDB0FF72969}" srcOrd="0" destOrd="0" presId="urn:microsoft.com/office/officeart/2005/8/layout/cycle2"/>
    <dgm:cxn modelId="{7BA86DCB-0BEF-401F-9CED-C13617667653}" srcId="{664036C4-CF28-4718-971F-5B8D2A5B28A6}" destId="{D84F3D5B-3AC1-4556-9BC8-E65E25E9CD05}" srcOrd="4" destOrd="0" parTransId="{DCF3F06B-6BA2-4BD9-9CE5-F55BA883EA09}" sibTransId="{0112EED9-1E8A-4BC9-A321-C6D906C571E1}"/>
    <dgm:cxn modelId="{5D73390D-9232-45F7-A04E-8D999BB3ABC1}" srcId="{664036C4-CF28-4718-971F-5B8D2A5B28A6}" destId="{AB8F8B86-3181-4ECA-9B30-EB4FAF2F866F}" srcOrd="3" destOrd="0" parTransId="{EAF9AA80-19B2-43F8-98E7-25F904BEB983}" sibTransId="{563AE7E3-7DEC-40AE-9C76-410F92D56D32}"/>
    <dgm:cxn modelId="{37CDDB5D-DD5E-4988-9ADE-3DE33C49BE9F}" type="presOf" srcId="{0AF5D2AB-4DA0-410B-8FEA-C56A2042CC29}" destId="{D086B81C-60D9-4555-988D-6A635FAA567F}" srcOrd="1" destOrd="0" presId="urn:microsoft.com/office/officeart/2005/8/layout/cycle2"/>
    <dgm:cxn modelId="{D6EA83F8-A76C-41B0-BA20-BE49865D1486}" srcId="{664036C4-CF28-4718-971F-5B8D2A5B28A6}" destId="{71D9766D-DA2E-44EA-9391-280DF8C88636}" srcOrd="0" destOrd="0" parTransId="{45CFC50C-6689-4EAB-966D-2E4315EC0EE2}" sibTransId="{75BDE446-062E-484F-BC6D-2C3ED175F4AC}"/>
    <dgm:cxn modelId="{C3B8617A-3627-4814-BF12-001F61F3ADAC}" type="presOf" srcId="{563AE7E3-7DEC-40AE-9C76-410F92D56D32}" destId="{7556B02F-AA16-41E1-A0D5-49E7E02F53EB}" srcOrd="1" destOrd="0" presId="urn:microsoft.com/office/officeart/2005/8/layout/cycle2"/>
    <dgm:cxn modelId="{4E1DF0EC-353A-4E5F-A6ED-5697399F008A}" type="presOf" srcId="{C53F1BDA-220F-44A8-8F32-502ED42798EA}" destId="{BE2E5533-8ED0-4F55-A381-7E4783C8C2F8}" srcOrd="0" destOrd="0" presId="urn:microsoft.com/office/officeart/2005/8/layout/cycle2"/>
    <dgm:cxn modelId="{B44317C9-587E-4589-B2B2-73FE03FB203E}" type="presOf" srcId="{75BDE446-062E-484F-BC6D-2C3ED175F4AC}" destId="{09FB473C-C4DB-4CA3-B02B-57194CE37DCE}" srcOrd="0" destOrd="0" presId="urn:microsoft.com/office/officeart/2005/8/layout/cycle2"/>
    <dgm:cxn modelId="{2EE1C93A-2F6F-49DB-B264-A20539C15C5C}" type="presOf" srcId="{D84F3D5B-3AC1-4556-9BC8-E65E25E9CD05}" destId="{F366B3BF-0D44-45E3-8958-36C949A6D238}" srcOrd="0" destOrd="0" presId="urn:microsoft.com/office/officeart/2005/8/layout/cycle2"/>
    <dgm:cxn modelId="{22A83F78-06CB-4D9C-A6FA-A395AD562889}" type="presOf" srcId="{0112EED9-1E8A-4BC9-A321-C6D906C571E1}" destId="{EC1F6320-6EFB-4C3C-A616-B303AD86E2A0}" srcOrd="0" destOrd="0" presId="urn:microsoft.com/office/officeart/2005/8/layout/cycle2"/>
    <dgm:cxn modelId="{2D159C2E-55F0-4E18-9079-9F90F20AAC7C}" srcId="{664036C4-CF28-4718-971F-5B8D2A5B28A6}" destId="{B030502D-A7AB-4BEB-9033-2A81AFF77094}" srcOrd="5" destOrd="0" parTransId="{B4B5DFAE-EF1E-4B48-85D7-CC1872D430A4}" sibTransId="{0AF5D2AB-4DA0-410B-8FEA-C56A2042CC29}"/>
    <dgm:cxn modelId="{93501B44-7BAA-4AAF-9ACA-79548CAE7C0C}" srcId="{664036C4-CF28-4718-971F-5B8D2A5B28A6}" destId="{0E63BBD6-12AF-4C1F-B13A-4D52A0E5CBE8}" srcOrd="1" destOrd="0" parTransId="{38EA20AA-CD33-41BA-9333-F061218035FD}" sibTransId="{D3E8A250-64C5-46A1-A56A-4B9D4DDC7FC8}"/>
    <dgm:cxn modelId="{324AC5F9-C319-4632-A6CA-90721217B757}" type="presOf" srcId="{563AE7E3-7DEC-40AE-9C76-410F92D56D32}" destId="{EB10FE84-8FE5-4027-BEE5-7C753E5937D4}" srcOrd="0" destOrd="0" presId="urn:microsoft.com/office/officeart/2005/8/layout/cycle2"/>
    <dgm:cxn modelId="{ADA41EEF-C7AC-4BE3-BC08-44626C48C37C}" type="presOf" srcId="{0AF5D2AB-4DA0-410B-8FEA-C56A2042CC29}" destId="{2FF41A11-3649-45FD-9CFC-EB0FDCD344E9}" srcOrd="0" destOrd="0" presId="urn:microsoft.com/office/officeart/2005/8/layout/cycle2"/>
    <dgm:cxn modelId="{3080908C-0F6B-4DB1-8519-65F44364C70B}" type="presOf" srcId="{B030502D-A7AB-4BEB-9033-2A81AFF77094}" destId="{20ADE1AC-627F-4A7D-9A88-E39F1027D6B1}" srcOrd="0" destOrd="0" presId="urn:microsoft.com/office/officeart/2005/8/layout/cycle2"/>
    <dgm:cxn modelId="{178A1D2F-DEE1-4C45-A957-B6E73309EAED}" type="presOf" srcId="{664036C4-CF28-4718-971F-5B8D2A5B28A6}" destId="{C2E48058-1607-499C-985B-3239A55EFC1D}" srcOrd="0" destOrd="0" presId="urn:microsoft.com/office/officeart/2005/8/layout/cycle2"/>
    <dgm:cxn modelId="{3998FB3D-C7B0-41E2-A73A-4BFFE0DC49DD}" type="presOf" srcId="{CA4FCEC4-DFD7-43FA-9E5B-54DD426A5F1F}" destId="{4505D132-51A7-48F7-9A75-DED82E67169B}" srcOrd="0" destOrd="0" presId="urn:microsoft.com/office/officeart/2005/8/layout/cycle2"/>
    <dgm:cxn modelId="{D9824C0C-9107-4EE4-B85A-FDAAD49061D3}" type="presOf" srcId="{0112EED9-1E8A-4BC9-A321-C6D906C571E1}" destId="{5F22C981-DC39-4C81-AA0C-24DF10DF4503}" srcOrd="1" destOrd="0" presId="urn:microsoft.com/office/officeart/2005/8/layout/cycle2"/>
    <dgm:cxn modelId="{5E064F2C-E4A7-4DD8-A2A8-E8D891E35EF6}" type="presParOf" srcId="{C2E48058-1607-499C-985B-3239A55EFC1D}" destId="{3DB68B4B-1C1F-4790-9C4E-4BDB0FF72969}" srcOrd="0" destOrd="0" presId="urn:microsoft.com/office/officeart/2005/8/layout/cycle2"/>
    <dgm:cxn modelId="{64EE6CBF-B3E3-459C-B407-9307A3E2F7D4}" type="presParOf" srcId="{C2E48058-1607-499C-985B-3239A55EFC1D}" destId="{09FB473C-C4DB-4CA3-B02B-57194CE37DCE}" srcOrd="1" destOrd="0" presId="urn:microsoft.com/office/officeart/2005/8/layout/cycle2"/>
    <dgm:cxn modelId="{E8B8C2A3-0184-442D-8C7C-83FBDEE9DB9B}" type="presParOf" srcId="{09FB473C-C4DB-4CA3-B02B-57194CE37DCE}" destId="{610FB68C-CB5B-421D-BD03-6269E3806A09}" srcOrd="0" destOrd="0" presId="urn:microsoft.com/office/officeart/2005/8/layout/cycle2"/>
    <dgm:cxn modelId="{3772C0E4-7F0D-4E15-8ABF-96158A5DEEC9}" type="presParOf" srcId="{C2E48058-1607-499C-985B-3239A55EFC1D}" destId="{BF1A9480-AF0C-403D-996D-6B2BA62FEDFF}" srcOrd="2" destOrd="0" presId="urn:microsoft.com/office/officeart/2005/8/layout/cycle2"/>
    <dgm:cxn modelId="{0B655BF9-8CA6-4EE7-9E2A-4C16A884C05B}" type="presParOf" srcId="{C2E48058-1607-499C-985B-3239A55EFC1D}" destId="{DC06B2E9-1B6A-4694-B810-EA5A260A79F5}" srcOrd="3" destOrd="0" presId="urn:microsoft.com/office/officeart/2005/8/layout/cycle2"/>
    <dgm:cxn modelId="{B60E15F6-84AF-4339-ABA7-0BA1C22B4BCF}" type="presParOf" srcId="{DC06B2E9-1B6A-4694-B810-EA5A260A79F5}" destId="{87709F63-E23C-4CF7-BFB3-1AF18EB84774}" srcOrd="0" destOrd="0" presId="urn:microsoft.com/office/officeart/2005/8/layout/cycle2"/>
    <dgm:cxn modelId="{0C21490B-BBCC-4D0B-AFD4-D52C5509DA98}" type="presParOf" srcId="{C2E48058-1607-499C-985B-3239A55EFC1D}" destId="{BE2E5533-8ED0-4F55-A381-7E4783C8C2F8}" srcOrd="4" destOrd="0" presId="urn:microsoft.com/office/officeart/2005/8/layout/cycle2"/>
    <dgm:cxn modelId="{5F4044EB-92CA-45A7-B18A-16C18D9E2DEA}" type="presParOf" srcId="{C2E48058-1607-499C-985B-3239A55EFC1D}" destId="{4505D132-51A7-48F7-9A75-DED82E67169B}" srcOrd="5" destOrd="0" presId="urn:microsoft.com/office/officeart/2005/8/layout/cycle2"/>
    <dgm:cxn modelId="{2D2E1028-41E0-45C3-960D-EE9944E6158F}" type="presParOf" srcId="{4505D132-51A7-48F7-9A75-DED82E67169B}" destId="{0D3E3F1C-F330-46E2-8A41-98656A7730FA}" srcOrd="0" destOrd="0" presId="urn:microsoft.com/office/officeart/2005/8/layout/cycle2"/>
    <dgm:cxn modelId="{D581DE39-4ECF-419A-BBF7-485F430EF26E}" type="presParOf" srcId="{C2E48058-1607-499C-985B-3239A55EFC1D}" destId="{98324D55-2FCB-4F76-9EA9-3CE642968189}" srcOrd="6" destOrd="0" presId="urn:microsoft.com/office/officeart/2005/8/layout/cycle2"/>
    <dgm:cxn modelId="{DE63859E-865B-4758-AC64-C78EE2427D5A}" type="presParOf" srcId="{C2E48058-1607-499C-985B-3239A55EFC1D}" destId="{EB10FE84-8FE5-4027-BEE5-7C753E5937D4}" srcOrd="7" destOrd="0" presId="urn:microsoft.com/office/officeart/2005/8/layout/cycle2"/>
    <dgm:cxn modelId="{1C894CD8-DA98-47A2-8041-B05370F82A3C}" type="presParOf" srcId="{EB10FE84-8FE5-4027-BEE5-7C753E5937D4}" destId="{7556B02F-AA16-41E1-A0D5-49E7E02F53EB}" srcOrd="0" destOrd="0" presId="urn:microsoft.com/office/officeart/2005/8/layout/cycle2"/>
    <dgm:cxn modelId="{F4630037-25B7-44F6-8623-D9F6593B88A1}" type="presParOf" srcId="{C2E48058-1607-499C-985B-3239A55EFC1D}" destId="{F366B3BF-0D44-45E3-8958-36C949A6D238}" srcOrd="8" destOrd="0" presId="urn:microsoft.com/office/officeart/2005/8/layout/cycle2"/>
    <dgm:cxn modelId="{6088C927-54E1-40FA-AEBB-5187669AFF41}" type="presParOf" srcId="{C2E48058-1607-499C-985B-3239A55EFC1D}" destId="{EC1F6320-6EFB-4C3C-A616-B303AD86E2A0}" srcOrd="9" destOrd="0" presId="urn:microsoft.com/office/officeart/2005/8/layout/cycle2"/>
    <dgm:cxn modelId="{11CDFB6A-D37E-48F6-97BB-30808D459590}" type="presParOf" srcId="{EC1F6320-6EFB-4C3C-A616-B303AD86E2A0}" destId="{5F22C981-DC39-4C81-AA0C-24DF10DF4503}" srcOrd="0" destOrd="0" presId="urn:microsoft.com/office/officeart/2005/8/layout/cycle2"/>
    <dgm:cxn modelId="{421A7CDD-0F68-48A2-A939-028C54503B90}" type="presParOf" srcId="{C2E48058-1607-499C-985B-3239A55EFC1D}" destId="{20ADE1AC-627F-4A7D-9A88-E39F1027D6B1}" srcOrd="10" destOrd="0" presId="urn:microsoft.com/office/officeart/2005/8/layout/cycle2"/>
    <dgm:cxn modelId="{E31FF990-DD25-4325-BCB2-C0DE81FE0C5D}" type="presParOf" srcId="{C2E48058-1607-499C-985B-3239A55EFC1D}" destId="{2FF41A11-3649-45FD-9CFC-EB0FDCD344E9}" srcOrd="11" destOrd="0" presId="urn:microsoft.com/office/officeart/2005/8/layout/cycle2"/>
    <dgm:cxn modelId="{61353E39-6348-49D8-932D-119DA728FE48}" type="presParOf" srcId="{2FF41A11-3649-45FD-9CFC-EB0FDCD344E9}" destId="{D086B81C-60D9-4555-988D-6A635FAA567F}" srcOrd="0" destOrd="0" presId="urn:microsoft.com/office/officeart/2005/8/layout/cycle2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wmf"/><Relationship Id="rId1" Type="http://schemas.openxmlformats.org/officeDocument/2006/relationships/image" Target="../media/image1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3ABB0-E8E3-42F1-BC11-A6C4AEFB1CC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AF42B-3956-4427-8265-7F552772D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2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79DD-30C2-418B-8AD9-FBDFF567E60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605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79DD-30C2-418B-8AD9-FBDFF567E60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0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376851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75742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7809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129008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916540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715822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084396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24408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195949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57957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660570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C4E24-E28D-4C8A-8253-5691707326A9}" type="datetimeFigureOut">
              <a:rPr lang="ru-RU" smtClean="0"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47562-540A-4FE4-BE24-1398FFCEF5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2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1.jpeg"/><Relationship Id="rId5" Type="http://schemas.openxmlformats.org/officeDocument/2006/relationships/diagramData" Target="../diagrams/data1.xml"/><Relationship Id="rId10" Type="http://schemas.openxmlformats.org/officeDocument/2006/relationships/image" Target="../media/image40.png"/><Relationship Id="rId4" Type="http://schemas.openxmlformats.org/officeDocument/2006/relationships/image" Target="../media/image38.jpeg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19.pn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12" Type="http://schemas.openxmlformats.org/officeDocument/2006/relationships/image" Target="file:///\\server\User\2%20&#1040;&#1044;&#1052;&#1048;&#1053;&#1048;&#1057;&#1058;&#1056;&#1040;&#1062;&#1048;&#1071;\media\image2.jpeg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8.jpeg"/><Relationship Id="rId5" Type="http://schemas.openxmlformats.org/officeDocument/2006/relationships/image" Target="../media/image113.jpeg"/><Relationship Id="rId10" Type="http://schemas.openxmlformats.org/officeDocument/2006/relationships/image" Target="file:///\\server\User\2%20&#1040;&#1044;&#1052;&#1048;&#1053;&#1048;&#1057;&#1058;&#1056;&#1040;&#1062;&#1048;&#1071;\media\image1.jpeg" TargetMode="External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Relationship Id="rId14" Type="http://schemas.openxmlformats.org/officeDocument/2006/relationships/image" Target="../media/image13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39.png"/><Relationship Id="rId3" Type="http://schemas.openxmlformats.org/officeDocument/2006/relationships/hyperlink" Target="&#1052;&#1077;&#1078;&#1076;&#1091;&#1085;&#1072;&#1088;&#1086;&#1076;&#1085;&#1072;&#1103;%20&#1076;&#1077;&#1103;&#1090;&#1077;&#1083;&#1100;&#1085;&#1086;&#1089;&#1090;&#1100;.docx" TargetMode="External"/><Relationship Id="rId7" Type="http://schemas.openxmlformats.org/officeDocument/2006/relationships/image" Target="../media/image135.png"/><Relationship Id="rId12" Type="http://schemas.openxmlformats.org/officeDocument/2006/relationships/hyperlink" Target="&#1051;&#1086;&#1089;&#1077;&#1074;&#1072;%20&#1053;.&#1040;.%20&#1087;&#1077;&#1088;&#1077;&#1095;&#1077;&#1085;&#1100;%20&#1075;&#1088;&#1072;&#1084;&#1086;&#1090;,%20&#1087;&#1091;&#1073;&#1083;&#1080;&#1082;&#1072;&#1094;&#1080;&#1081;%20&#1086;&#1073;&#1085;&#1086;&#1074;&#1083;&#1077;%2005.02.2015.doc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4.wmf"/><Relationship Id="rId11" Type="http://schemas.openxmlformats.org/officeDocument/2006/relationships/image" Target="../media/image138.png"/><Relationship Id="rId5" Type="http://schemas.openxmlformats.org/officeDocument/2006/relationships/package" Target="../embeddings/_________Microsoft_Word8.docx"/><Relationship Id="rId10" Type="http://schemas.openxmlformats.org/officeDocument/2006/relationships/hyperlink" Target="&#1059;&#1095;&#1072;&#1089;&#1090;&#1080;&#1077;%20&#1074;%20&#1082;&#1086;&#1085;&#1082;&#1091;&#1088;&#1089;&#1072;&#1093;%20&#1087;&#1077;&#1076;&#1072;&#1075;&#1086;&#1075;&#1080;&#1095;&#1077;&#1089;&#1082;&#1086;&#1075;&#1086;%20&#1082;&#1086;&#1083;&#1083;&#1077;&#1082;&#1090;&#1080;&#1074;&#1072;%20&#1079;&#1072;%202014-2015%20&#1075;..docx" TargetMode="External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emf"/><Relationship Id="rId4" Type="http://schemas.openxmlformats.org/officeDocument/2006/relationships/image" Target="../media/image1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49.png"/><Relationship Id="rId7" Type="http://schemas.openxmlformats.org/officeDocument/2006/relationships/hyperlink" Target="&#1086;&#1090;%20&#1069;&#1082;&#1086;&#1083;&#1086;&#1075;&#1080;&#1080;%20&#1087;&#1088;&#1080;&#1088;&#1086;&#1076;&#1099;.pdf" TargetMode="External"/><Relationship Id="rId12" Type="http://schemas.openxmlformats.org/officeDocument/2006/relationships/image" Target="../media/image1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2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51.png"/><Relationship Id="rId10" Type="http://schemas.openxmlformats.org/officeDocument/2006/relationships/hyperlink" Target="&#1042;&#1077;&#1089;&#1085;&#1072;%2045-&#1075;&#1086;.pdf" TargetMode="External"/><Relationship Id="rId4" Type="http://schemas.openxmlformats.org/officeDocument/2006/relationships/image" Target="../media/image150.png"/><Relationship Id="rId9" Type="http://schemas.openxmlformats.org/officeDocument/2006/relationships/image" Target="../media/image14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&#1087;&#1080;&#1089;&#1100;&#1084;&#1086;%20&#1074;%20&#1084;&#1080;&#1085;&#1080;&#1089;&#1090;&#1077;&#1088;&#1089;&#1090;&#1074;&#1086;/&#1040;&#1085;&#1072;&#1083;&#1080;&#1079;%20&#1092;&#1080;&#1085;&#1072;&#1085;&#1089;&#1099;%20&#1059;&#1052;&#1058;%202015%20&#1051;&#1086;&#1089;&#1077;&#1074;&#1072;.docx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jpeg"/><Relationship Id="rId7" Type="http://schemas.openxmlformats.org/officeDocument/2006/relationships/image" Target="../media/image17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png"/><Relationship Id="rId7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package" Target="../embeddings/_________Microsoft_Word2.docx"/><Relationship Id="rId5" Type="http://schemas.openxmlformats.org/officeDocument/2006/relationships/hyperlink" Target="&#1054;&#1078;&#1080;&#1076;&#1072;&#1077;&#1084;&#1099;&#1077;%20&#1088;&#1077;&#1079;&#1091;&#1083;&#1100;&#1090;&#1072;&#1090;&#1099;%20&#1088;&#1077;&#1072;&#1083;&#1080;&#1079;&#1072;&#1094;&#1080;&#1080;%20&#1087;&#1088;&#1086;&#1075;&#1088;&#1072;&#1084;&#1084;&#1099;.docx" TargetMode="External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2.png"/><Relationship Id="rId9" Type="http://schemas.openxmlformats.org/officeDocument/2006/relationships/hyperlink" Target="&#1054;&#1078;&#1080;&#1076;&#1072;&#1077;&#1084;&#1099;&#1077;%20&#1088;&#1077;&#1079;&#1091;&#1083;&#1100;&#1090;&#1072;&#1090;&#1099;%20&#1088;&#1077;&#1072;&#1083;&#1080;&#1079;&#1072;&#1094;&#1080;&#1080;%20&#1087;&#1088;&#1086;&#1075;&#1088;&#1072;&#1084;&#1084;&#1099;%20&#1050;&#1086;&#1084;&#1087;&#1083;&#1077;&#1082;&#1089;&#1085;&#1086;&#1081;%20&#1087;&#1088;&#1086;&#1075;&#1088;&#1072;&#1084;&#1084;&#1099;%20&#1080;&#1085;&#1085;&#1086;&#1074;&#1072;&#1094;&#1080;&#1086;&#1085;&#1085;&#1086;&#1075;&#1086;%20&#1088;&#1072;&#1079;&#1074;&#1080;&#1090;&#1080;&#1103;%20&#1043;&#1086;&#1089;&#1091;&#1076;&#1072;&#1088;&#1089;&#1090;&#1074;&#1077;&#1085;&#1085;&#1086;&#1077;%20&#1073;&#1102;&#1076;&#1078;&#1077;&#1090;&#1085;&#1086;&#1077;%20&#1087;&#1088;&#1086;&#1092;&#1077;&#1089;&#1089;&#1080;&#1086;&#1085;&#1072;&#1083;&#1100;&#1085;&#1086;&#1077;%20&#1086;&#1073;&#1088;&#1072;&#1079;&#1086;&#1074;&#1072;&#1090;&#1077;&#1083;&#1100;&#1085;&#1086;&#1077;%20&#1091;&#1095;&#1088;&#1077;&#1078;&#1076;&#1077;&#1085;&#1080;&#1077;%20%20&#1048;&#1088;&#1082;&#1091;&#1090;&#1089;&#1082;&#1086;&#1081;%20&#1086;&#1073;&#1083;&#1072;&#1089;&#1090;&#1080;.doc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SERVER\User\техникум фото\DSC_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7056784" cy="39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337" y="6223757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Лосева Наталья Анатольевна, ГБПОУ «УМТ», директор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52" y="548291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Обобщение опыта работы руководителя ГБПОУ «УМТ»</a:t>
            </a:r>
          </a:p>
        </p:txBody>
      </p:sp>
    </p:spTree>
    <p:extLst>
      <p:ext uri="{BB962C8B-B14F-4D97-AF65-F5344CB8AC3E}">
        <p14:creationId xmlns:p14="http://schemas.microsoft.com/office/powerpoint/2010/main" val="1810605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ПО 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ведется  планомерная работа по сохранности контингента. За период с 2013 года по 2015 год  число  выбывших  студентов  до окончания срока обучения  составляет менее 10 %:</a:t>
            </a:r>
          </a:p>
          <a:p>
            <a:pPr marL="0" lv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2013 году – 24 человека, 7 %, в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по неуважительной причине нет;</a:t>
            </a:r>
          </a:p>
          <a:p>
            <a:pPr marL="0" lv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2014 году - 20 человек, 7 %,  в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по неуважительной причине 8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человека;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2015году – 19 человек,  5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по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неуважительной причине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человека.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139136" cy="77809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Обеспечение </a:t>
            </a: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качества </a:t>
            </a: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обучения и </a:t>
            </a: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воспитания</a:t>
            </a:r>
            <a:endParaRPr lang="ru-RU" sz="28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2564904"/>
            <a:ext cx="90364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Техникуме  существует структурное подразделение  учебно-производственной службы: Кадровое агентство «Ступень», которое оказывает содействие  в трудоустройстве  выпускников. Для ориентирования выпускников на рынке труда  Казачинско-Ленского района производится сбор и предоставление информации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спросе на квалифицированных рабочих от работодателей района.   Создан   информационный   стенд, собирается информация по вакансиям совместно с ЦЗН Казачинско-Ленского района.   Ведётся  работа с работодателями по вопросам прохождения студентами практики и дальнейшего трудоустройства выпускников. </a:t>
            </a: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2015 году выпущено 114 человека по следующим профессиям:</a:t>
            </a: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43.01.02 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Парикмахер – 17 человек;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23.01.03 Автомеханик – 72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человека;</a:t>
            </a: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19.01.17 Повар, кондитер – 25 человек.</a:t>
            </a: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трудоустройства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выпускников,</a:t>
            </a: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согласно 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письма Минобрнауки России от 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февраля 2015 г. № АК-314/06,  ведется 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следующим каналам занятости: 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трудоустроены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призваны в ряды 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Вооруженных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Сил Российской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Федерации; </a:t>
            </a: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продолжили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обучение; находятся в 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отпуске по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уходу за ребенком; не 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трудоустроены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находятся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учете в 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службе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занятости в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качестве безработных.</a:t>
            </a: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145937"/>
              </p:ext>
            </p:extLst>
          </p:nvPr>
        </p:nvGraphicFramePr>
        <p:xfrm>
          <a:off x="3562623" y="4365107"/>
          <a:ext cx="5581377" cy="2422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098"/>
                <a:gridCol w="797259"/>
                <a:gridCol w="93980"/>
                <a:gridCol w="398082"/>
                <a:gridCol w="683366"/>
                <a:gridCol w="908963"/>
                <a:gridCol w="786269"/>
                <a:gridCol w="602911"/>
                <a:gridCol w="540449"/>
              </a:tblGrid>
              <a:tr h="1767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</a:rPr>
                        <a:t>Кол-во выпускников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</a:rPr>
                        <a:t>Трудоустроено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Служба в РА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Дальнейшее обучение в ВУЗах (ССУЗах)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</a:rPr>
                        <a:t>Свободное трудоустройство, в том числе ЦЗН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</a:rPr>
                        <a:t>Уход за ребенком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99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%, трудоустройства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%, занятости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72776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</a:rPr>
                        <a:t>43.01.02 Парикмахер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7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47%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72776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23.01.03 Автомеханик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76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47%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72776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19.01.17 Повар, кондитер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7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88%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72776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</a:rPr>
                        <a:t>Свод по техникуму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7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</a:rPr>
                        <a:t>61%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34374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632848" cy="936104"/>
          </a:xfrm>
        </p:spPr>
        <p:txBody>
          <a:bodyPr>
            <a:noAutofit/>
          </a:bodyPr>
          <a:lstStyle/>
          <a:p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Обеспечение функционирования системы  внутреннего  мониторинга </a:t>
            </a:r>
            <a:r>
              <a:rPr lang="ru-RU" sz="24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качества </a:t>
            </a:r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образования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40161"/>
            <a:ext cx="8669218" cy="460647"/>
          </a:xfrm>
          <a:ln>
            <a:noFill/>
          </a:ln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Мониторинг  </a:t>
            </a:r>
            <a:r>
              <a:rPr lang="ru-RU" sz="1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ГИА </a:t>
            </a:r>
            <a:r>
              <a:rPr lang="ru-RU" sz="1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выпускников</a:t>
            </a:r>
            <a:endParaRPr lang="ru-RU" sz="1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10" y="1690174"/>
            <a:ext cx="2818850" cy="240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97" y="4221088"/>
            <a:ext cx="2886507" cy="242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46" y="4309500"/>
            <a:ext cx="3027466" cy="233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54" y="1700808"/>
            <a:ext cx="2909342" cy="23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724826"/>
              </p:ext>
            </p:extLst>
          </p:nvPr>
        </p:nvGraphicFramePr>
        <p:xfrm>
          <a:off x="135232" y="1927375"/>
          <a:ext cx="2852592" cy="4525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710"/>
                <a:gridCol w="341032"/>
                <a:gridCol w="326823"/>
                <a:gridCol w="461814"/>
                <a:gridCol w="442276"/>
                <a:gridCol w="463591"/>
                <a:gridCol w="362346"/>
              </a:tblGrid>
              <a:tr h="2246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ГОД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rowSpan="2"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Выпуск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Результаты ГИА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Качество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Дипломы с отличием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4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"5"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"4"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Количество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%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11792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По профессиям по годам</a:t>
                      </a:r>
                      <a:endParaRPr lang="ru-RU" sz="7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922">
                <a:tc gridSpan="6"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100116.01 Парикмахер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1291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2013г.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34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2014г.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56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2015г.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117922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190631.01 Автомеханик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1134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2013г.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34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2014г.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34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2015г.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34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11343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260807.01 Повар, кондитер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2013г.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2014г.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347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2015г.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22124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38.5 Бухгалтер, профессия закрыта с 2014 года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2013г.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17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2014г.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21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Свод по годам</a:t>
                      </a:r>
                      <a:endParaRPr lang="ru-RU" sz="7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2013г.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2014г.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73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u="none" strike="noStrike">
                          <a:effectLst/>
                        </a:rPr>
                        <a:t>2015г.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Всего: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315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154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По профессиям </a:t>
                      </a:r>
                      <a:endParaRPr lang="ru-RU" sz="7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</a:tr>
              <a:tr h="22124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Автомеханик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172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22124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Повар, кондитер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221244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Парикмахер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66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Бухгалтер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56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  <a:tr h="117922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Всего: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315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154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76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9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15" marR="5615" marT="561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7418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632848" cy="864096"/>
          </a:xfrm>
        </p:spPr>
        <p:txBody>
          <a:bodyPr>
            <a:noAutofit/>
          </a:bodyPr>
          <a:lstStyle/>
          <a:p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Обеспечение функционирования системы  внутреннего  мониторинга качества  </a:t>
            </a:r>
            <a:r>
              <a:rPr lang="ru-RU" sz="24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образования </a:t>
            </a:r>
            <a:endParaRPr lang="ru-RU" sz="24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112474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Мониторинг результатов 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обучения 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за  2014/15 учебный год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8" y="4077072"/>
            <a:ext cx="3450048" cy="242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19719"/>
              </p:ext>
            </p:extLst>
          </p:nvPr>
        </p:nvGraphicFramePr>
        <p:xfrm>
          <a:off x="3995936" y="3236193"/>
          <a:ext cx="3784599" cy="1704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576"/>
                <a:gridCol w="862153"/>
                <a:gridCol w="583221"/>
                <a:gridCol w="599070"/>
                <a:gridCol w="608579"/>
              </a:tblGrid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</a:rPr>
                        <a:t>Качество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, %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 структурам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Улькан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00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Филиал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0002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 профессиям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Автомеханик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00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Парикмахер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00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Повар, кондитер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00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Секретарь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000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Общее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57192"/>
            <a:ext cx="3736975" cy="166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806215"/>
              </p:ext>
            </p:extLst>
          </p:nvPr>
        </p:nvGraphicFramePr>
        <p:xfrm>
          <a:off x="4692203" y="1533912"/>
          <a:ext cx="3784599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576"/>
                <a:gridCol w="862153"/>
                <a:gridCol w="583221"/>
                <a:gridCol w="599070"/>
                <a:gridCol w="608579"/>
              </a:tblGrid>
              <a:tr h="35242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По курсам в 2014-15 уч.г.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Показатель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 курс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 курс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3 курс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Общий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Отчисление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3,8%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8,5%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5,5%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Успеваемость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93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89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94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Качество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38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Уровень обученности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8" y="1671578"/>
            <a:ext cx="364648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764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44624"/>
            <a:ext cx="7139136" cy="720080"/>
          </a:xfrm>
        </p:spPr>
        <p:txBody>
          <a:bodyPr>
            <a:normAutofit/>
          </a:bodyPr>
          <a:lstStyle/>
          <a:p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Кадровое обеспечение образовательного </a:t>
            </a:r>
            <a:r>
              <a:rPr lang="ru-RU" sz="24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процесса</a:t>
            </a:r>
            <a:endParaRPr lang="ru-RU" sz="24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199414"/>
              </p:ext>
            </p:extLst>
          </p:nvPr>
        </p:nvGraphicFramePr>
        <p:xfrm>
          <a:off x="4956196" y="1306799"/>
          <a:ext cx="4032448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/>
                <a:gridCol w="824092"/>
                <a:gridCol w="1120124"/>
              </a:tblGrid>
              <a:tr h="101565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2015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ВКК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1КК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2КК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Соответствие занимаемой должности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Подали заявления на соответствие и  аттестацию в 2015-2016 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48064" y="692696"/>
            <a:ext cx="364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квалификации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педагогического персонала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3577" y="3140968"/>
            <a:ext cx="40449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Образование педагогического персонала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978411"/>
              </p:ext>
            </p:extLst>
          </p:nvPr>
        </p:nvGraphicFramePr>
        <p:xfrm>
          <a:off x="4956196" y="3609020"/>
          <a:ext cx="4032448" cy="936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/>
                <a:gridCol w="824092"/>
                <a:gridCol w="1120124"/>
              </a:tblGrid>
              <a:tr h="234026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2015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4026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профессиональное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642280"/>
              </p:ext>
            </p:extLst>
          </p:nvPr>
        </p:nvGraphicFramePr>
        <p:xfrm>
          <a:off x="4788024" y="5023440"/>
          <a:ext cx="4032448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/>
                <a:gridCol w="824092"/>
                <a:gridCol w="1120124"/>
              </a:tblGrid>
              <a:tr h="101565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2015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ВКК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1КК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2КК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Соответствие занимаемой должности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Подали заявления на соответствие и  аттестацию в 2015-2016 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364088" y="4602614"/>
            <a:ext cx="3744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97389970"/>
              </p:ext>
            </p:extLst>
          </p:nvPr>
        </p:nvGraphicFramePr>
        <p:xfrm>
          <a:off x="755576" y="3140968"/>
          <a:ext cx="3275856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5496" y="3068960"/>
            <a:ext cx="4884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Средний возраст педагогических работников - 42 года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" y="1196752"/>
            <a:ext cx="487197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9" y="4941168"/>
            <a:ext cx="4266803" cy="182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6993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211144" cy="936104"/>
          </a:xfrm>
        </p:spPr>
        <p:txBody>
          <a:bodyPr>
            <a:normAutofit/>
          </a:bodyPr>
          <a:lstStyle/>
          <a:p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Кадровое обеспечение образовательного </a:t>
            </a:r>
            <a:r>
              <a:rPr lang="ru-RU" sz="24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процесса</a:t>
            </a:r>
            <a:endParaRPr lang="ru-RU" sz="24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221089"/>
            <a:ext cx="8784976" cy="25202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Доведение среднемесячной заработной платы преподавателей и мастеров производственного обучения до установленного соотношения среднемесячной заработной платы в Иркутской области в соответствии с распоряжением Правительства Иркутской области от 26 февраля 2013 года № 55-рп "Об утверждении Плана мероприятий ("дорожной карты") "Изменения в отраслях социальной сферы, направленные на повышение эффективности образования и науки в Иркутской области" (далее - "Дорожная карта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")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2015 год – 31932 рубля.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9 месяцев 2015 года 30750 рублей – 96%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5854" y="1196752"/>
            <a:ext cx="4758145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Штатная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Техникума в 2015 году составляет 116,50 ед.</a:t>
            </a:r>
          </a:p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Списочная численность на конец 2014-2015 учебного года составляет 85 основных работников и 6 внешних совместителей.</a:t>
            </a:r>
          </a:p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работников, находящихся в отпуске по беременности и родам, в отпуске по уходу за ребенком 2015 г. – 5 человек.</a:t>
            </a:r>
          </a:p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состав Техникума входит структурное подразделение – филиал ГБПОУ «УМТ». Численность работников в филиале – 20 человека.</a:t>
            </a:r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7" y="1268760"/>
            <a:ext cx="435035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0976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72" y="2264464"/>
            <a:ext cx="4283968" cy="212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47131"/>
            <a:ext cx="4176464" cy="20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232" y="4649117"/>
            <a:ext cx="4828272" cy="209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99" y="2223526"/>
            <a:ext cx="3831721" cy="220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9" y="46469"/>
            <a:ext cx="3891523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72" y="116632"/>
            <a:ext cx="4459444" cy="19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3317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55160" cy="922114"/>
          </a:xfrm>
        </p:spPr>
        <p:txBody>
          <a:bodyPr>
            <a:noAutofit/>
          </a:bodyPr>
          <a:lstStyle/>
          <a:p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Функционирование системы государственно-общественного самоуправления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4785395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buFont typeface="Wingdings" pitchFamily="2" charset="2"/>
              <a:buChar char="ü"/>
              <a:tabLst>
                <a:tab pos="111125" algn="l"/>
                <a:tab pos="290830" algn="l"/>
              </a:tabLst>
            </a:pPr>
            <a:r>
              <a:rPr lang="ru-RU" sz="20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Общее собрание работников,  положение утверждено приказом № 252 от 30.09.2013 года. В связи с переименованием положение переутверждено приказом № 115 от 18.06.2014г.</a:t>
            </a:r>
            <a:endParaRPr lang="ru-RU" sz="16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lvl="0">
              <a:buFont typeface="Wingdings" pitchFamily="2" charset="2"/>
              <a:buChar char="ü"/>
              <a:tabLst>
                <a:tab pos="111125" algn="l"/>
                <a:tab pos="290830" algn="l"/>
              </a:tabLst>
            </a:pPr>
            <a:r>
              <a:rPr lang="ru-RU" sz="2000" dirty="0">
                <a:solidFill>
                  <a:srgbClr val="FFFF00"/>
                </a:solidFill>
                <a:latin typeface="Times New Roman"/>
              </a:rPr>
              <a:t>Педагогический Совет положение утверждено приказом № 252 от 30.09.13г. В связи с переименованием положение переутверждено приказом № 115 от 18.06.2014г.</a:t>
            </a:r>
            <a:endParaRPr lang="ru-RU" sz="2000" dirty="0">
              <a:solidFill>
                <a:srgbClr val="FFFF00"/>
              </a:solidFill>
            </a:endParaRPr>
          </a:p>
          <a:p>
            <a:pPr lvl="0">
              <a:buFont typeface="Wingdings" pitchFamily="2" charset="2"/>
              <a:buChar char="ü"/>
              <a:tabLst>
                <a:tab pos="111125" algn="l"/>
                <a:tab pos="290830" algn="l"/>
              </a:tabLst>
            </a:pPr>
            <a:r>
              <a:rPr lang="ru-RU" sz="2000" dirty="0">
                <a:solidFill>
                  <a:srgbClr val="FFFF00"/>
                </a:solidFill>
                <a:latin typeface="Times New Roman"/>
              </a:rPr>
              <a:t>Управляющий совет положение утверждено приказом № 252 от 30.09.13г. В связи с переименованием положение переутверждено приказом № 115 от 18.06.2014г.</a:t>
            </a:r>
            <a:endParaRPr lang="ru-RU" sz="2000" dirty="0">
              <a:solidFill>
                <a:srgbClr val="FFFF00"/>
              </a:solidFill>
            </a:endParaRPr>
          </a:p>
          <a:p>
            <a:pPr lvl="0">
              <a:buFont typeface="Wingdings" pitchFamily="2" charset="2"/>
              <a:buChar char="ü"/>
              <a:tabLst>
                <a:tab pos="111125" algn="l"/>
                <a:tab pos="290830" algn="l"/>
              </a:tabLst>
            </a:pPr>
            <a:r>
              <a:rPr lang="ru-RU" sz="2000" dirty="0">
                <a:solidFill>
                  <a:srgbClr val="FFFF00"/>
                </a:solidFill>
                <a:latin typeface="Times New Roman"/>
              </a:rPr>
              <a:t>Родительский совет положение утверждено приказом № 252 от 30.09.13г. В связи с переименованием положение переутверждено приказом № 115 от 18.06.2014г.</a:t>
            </a:r>
            <a:endParaRPr lang="ru-RU" sz="2000" dirty="0">
              <a:solidFill>
                <a:srgbClr val="FFFF00"/>
              </a:solidFill>
            </a:endParaRPr>
          </a:p>
          <a:p>
            <a:pPr lvl="0">
              <a:buFont typeface="Wingdings" pitchFamily="2" charset="2"/>
              <a:buChar char="ü"/>
              <a:tabLst>
                <a:tab pos="111125" algn="l"/>
                <a:tab pos="290830" algn="l"/>
              </a:tabLst>
            </a:pPr>
            <a:r>
              <a:rPr lang="ru-RU" sz="2000" dirty="0">
                <a:solidFill>
                  <a:srgbClr val="FFFF00"/>
                </a:solidFill>
                <a:latin typeface="Times New Roman"/>
              </a:rPr>
              <a:t>Молодежный Совет (СУМ) положение утверждено приказом № 252 от 30.09.2013 года. В связи с переименованием положение переутверждено приказом № 115 от 18.06.2014г.</a:t>
            </a:r>
            <a:endParaRPr lang="ru-RU" sz="20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000" dirty="0">
                <a:solidFill>
                  <a:srgbClr val="FFFF00"/>
                </a:solidFill>
                <a:latin typeface="Times New Roman"/>
                <a:ea typeface="Times New Roman"/>
              </a:rPr>
              <a:t>Профсоюз, положение принято на общем собрании работников  протокол №1 от 31.08.10г. В связи с переименованием положение переутверждено протокол № 5 от 23.05.2014г.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863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Наташа\YandexDisk\Скриншоты\2015-10-14 17-14-42 Скриншот экра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32113"/>
            <a:ext cx="1755050" cy="211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Наташа\YandexDisk\Скриншоты\2015-10-14 17-13-46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4" y="109689"/>
            <a:ext cx="4231252" cy="31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Users\Поливач\Desktop\media\image3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02" y="3861048"/>
            <a:ext cx="2329068" cy="29969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09980930"/>
              </p:ext>
            </p:extLst>
          </p:nvPr>
        </p:nvGraphicFramePr>
        <p:xfrm>
          <a:off x="1835696" y="836712"/>
          <a:ext cx="7488832" cy="4195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716016" y="11663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Социальное партнерство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2520280" cy="3384376"/>
          </a:xfrm>
          <a:prstGeom prst="rect">
            <a:avLst/>
          </a:prstGeom>
          <a:noFill/>
        </p:spPr>
      </p:pic>
      <p:pic>
        <p:nvPicPr>
          <p:cNvPr id="20" name="Picture 323" descr="C:\Users\Наташа\Documents\Грамоты\Грамоты\18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545887"/>
            <a:ext cx="1544958" cy="20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662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139136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Проведение  производственной практики  </a:t>
            </a: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студентов </a:t>
            </a: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 рабочих местах производственных предприятий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877672" cy="48139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Производственная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практика обучающихся проводится в организациях на основе прямых договоров, заключаемых между Техникумом и каждой организацией, куда направляются обучающиеся. Это такие предприятия и организации – социальные партнеры Казачинско-Ленского района как: ООО «Магистраль-Транзит»; ООО «Киренгапромстрой»; ОГАУ «Казачинско-Ленский лесхоз»; ОАО «РЭУ» Филиал «Иркутский» пл.332 котельная №163; И.П. Борисов Ю.В.; И.П. Варданян; ГБУ Казачинско-Ленская станция по борьбе с болезнями животных; И.П. Асланов; И.П. Фетисов;  МУП «</a:t>
            </a:r>
            <a:r>
              <a:rPr lang="ru-RU" sz="1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Трансавто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»; И.П. Шавалиев И.Ф.; ОАО «Дорожная служба Иркутской области»; СТО «777»; ООО «</a:t>
            </a:r>
            <a:r>
              <a:rPr lang="ru-RU" sz="1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Лесресурс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»; ООО «ЕВРАЗИЯ-ЛЕСПРОМ ГРУПП»; ООО «</a:t>
            </a:r>
            <a:r>
              <a:rPr lang="ru-RU" sz="1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Леспром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»; ООО «</a:t>
            </a:r>
            <a:r>
              <a:rPr lang="ru-RU" sz="1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Форсаж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»; ООО «Иркутск-Терминал»; АЗС № 146 ЗАО «ИНП»; МКОУ «Ульканская основная общеобразовательная школа №1»; МОУ «Ульканская СОШ №2»; Администрация Ульканского городского поселения;  Администрация Казачинско-Ленского сельского поселения, поселковый клуб «Магистраль»; ДК «Магистраль» п. Магистральный; поселковая публичная библиотека; ЦРБ Казачинско-Ленского района; спортивный комплекс «Атлант»; служба спасения п. Улькан, Казачинско-Ленского района.</a:t>
            </a:r>
          </a:p>
          <a:p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рамках работы с социальными партнерами:</a:t>
            </a:r>
          </a:p>
          <a:p>
            <a:pPr lvl="1"/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проводится анкетирование работодателей по вопросу их требований к качеству профессиональной подготовки выпускников Техникума;</a:t>
            </a:r>
          </a:p>
          <a:p>
            <a:pPr lvl="1"/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формируется заказ на подготовку рабочих совместно с работодателями с учетом потребностей рынка труда области;</a:t>
            </a:r>
          </a:p>
          <a:p>
            <a:pPr lvl="1"/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ежегодно проводится совместная экспертиза учебных планов и программ по профессии «Автомеханик»;</a:t>
            </a:r>
          </a:p>
          <a:p>
            <a:pPr lvl="1"/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создан банк данных соответствия предприятий, отвечающих качественной подготовке учащихся по профессиям «Повар, кондитер», «Автомеханик», «Парикмахер», «Бухгалтер»;</a:t>
            </a:r>
          </a:p>
          <a:p>
            <a:pPr lvl="1"/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изучаются и анализируются потребности рынка труда  в квалифицированных рабочих кадрах по профессиям обучаемым в ПО;</a:t>
            </a:r>
          </a:p>
          <a:p>
            <a:pPr lvl="1"/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ведётся профессиональное обучение и переподготовка незанятого населения.</a:t>
            </a:r>
          </a:p>
          <a:p>
            <a:pPr marL="0" indent="0">
              <a:buNone/>
            </a:pP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502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412776"/>
            <a:ext cx="9001000" cy="48245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Удовлетворенность образовательным процессом      Эмоционально-психологический комфорт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 smtClean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Респонденты: педагогические работники - 35, обучающихся -270,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родителей -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180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обследовании  использовалась  методика Андреева А.А. «Уровень удовлетворенности образовательным процессом»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и  тест  Люшера</a:t>
            </a: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dirty="0">
              <a:solidFill>
                <a:srgbClr val="2A2AA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31763382"/>
              </p:ext>
            </p:extLst>
          </p:nvPr>
        </p:nvGraphicFramePr>
        <p:xfrm>
          <a:off x="323528" y="1988840"/>
          <a:ext cx="4032448" cy="33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58395662"/>
              </p:ext>
            </p:extLst>
          </p:nvPr>
        </p:nvGraphicFramePr>
        <p:xfrm>
          <a:off x="4932040" y="2060848"/>
          <a:ext cx="388843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91680" y="188640"/>
            <a:ext cx="6918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Психологические условия </a:t>
            </a: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образовательной </a:t>
            </a: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среды</a:t>
            </a:r>
          </a:p>
        </p:txBody>
      </p:sp>
    </p:spTree>
    <p:extLst>
      <p:ext uri="{BB962C8B-B14F-4D97-AF65-F5344CB8AC3E}">
        <p14:creationId xmlns:p14="http://schemas.microsoft.com/office/powerpoint/2010/main" val="24073687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9228" y="338831"/>
            <a:ext cx="658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Географическое </a:t>
            </a: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положение техникума </a:t>
            </a:r>
            <a:endParaRPr lang="ru-RU" sz="28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04" y="1268760"/>
            <a:ext cx="1800200" cy="1765691"/>
          </a:xfrm>
          <a:prstGeom prst="rect">
            <a:avLst/>
          </a:prstGeom>
          <a:blipFill dpi="0" rotWithShape="0">
            <a:blip>
              <a:lum bright="1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25" y="4852014"/>
            <a:ext cx="301148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0782" y="1081767"/>
            <a:ext cx="67776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Казачинско - Ленский район появился на карте Восточной Сибири 3 декабря 1930 года. Площадь района составляет 33,3 тыс. кв. км. Расстояние до областного центра 1700 км. На территории района расположено 25 населенных пунктов, образованы 3 городских и 7 сельских муниципальных образования.</a:t>
            </a:r>
          </a:p>
          <a:p>
            <a:pPr fontAlgn="base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Казачинско-Ленского муниципального района на 01.01.2015 года составила 17360 человек. </a:t>
            </a:r>
          </a:p>
          <a:p>
            <a:pPr fontAlgn="base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Возрастная структура населения делится на следующие категории:</a:t>
            </a:r>
          </a:p>
          <a:p>
            <a:pPr fontAlgn="base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находящихся в трудоспособном возрасте - 11,7 тыс. чел. (63,9%),</a:t>
            </a:r>
          </a:p>
          <a:p>
            <a:pPr fontAlgn="base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моложе трудоспособного возраста – 4,1 тыс. чел. (22,4%),</a:t>
            </a:r>
          </a:p>
          <a:p>
            <a:pPr fontAlgn="base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старше трудоспособного возраста – 2,5 тыс. чел. (13,7%).</a:t>
            </a:r>
          </a:p>
        </p:txBody>
      </p:sp>
      <p:pic>
        <p:nvPicPr>
          <p:cNvPr id="11" name="Рисунок 10" descr="http://irkutsk-dobycha.gazprom.ru/d/story/d5/213/326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78273"/>
            <a:ext cx="3288030" cy="184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statics.photodom.com/photos/2007/04/16/3016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4" y="3194402"/>
            <a:ext cx="1988244" cy="1708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vesti.irk.ru/upload/iblock/fb7/1fa/big_f_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" y="4975208"/>
            <a:ext cx="2387600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347864" y="4463793"/>
            <a:ext cx="1290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р.п. Улькан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660232" y="4441537"/>
            <a:ext cx="2172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р.п. Магистральный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6225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344816" cy="7060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Информационная </a:t>
            </a:r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открытость организации</a:t>
            </a:r>
            <a:b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" y="1252717"/>
            <a:ext cx="2631740" cy="477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2" y="692696"/>
            <a:ext cx="2880320" cy="174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7188" y="6212354"/>
            <a:ext cx="5325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Сайт ГБПОУ «УМТ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://gbpou-umt.zz.vc</a:t>
            </a:r>
          </a:p>
          <a:p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Сайт Филиал ГБПОУ «УМТ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»: http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://filialumt.jimdo.com</a:t>
            </a:r>
          </a:p>
        </p:txBody>
      </p:sp>
      <p:pic>
        <p:nvPicPr>
          <p:cNvPr id="10" name="Рисунок 9" descr="C:\Users\Наташа\AppData\Local\Microsoft\Windows\Temporary Internet Files\Content.Word\image-e672b6792b882b4a6e101013630a573a1b65a083b136b2511a71521659524cb0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943676"/>
            <a:ext cx="3006219" cy="269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 descr="C:\Users\Наташа\YandexDisk\Скриншоты\2015-10-14 17-46-15 Скриншот экра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85" y="1988840"/>
            <a:ext cx="254223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Наташа\YandexDisk\Скриншоты\2015-10-16 18-11-14 Скриншот экра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48030"/>
            <a:ext cx="2260629" cy="216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Наташа\YandexDisk\Скриншоты\2015-10-15 15-05-07 Скриншот экран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8853"/>
            <a:ext cx="2102251" cy="302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Наташа\YandexDisk\Скриншоты\2015-10-16 18-08-36 Скриншот экра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46" y="3992255"/>
            <a:ext cx="2106690" cy="26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Наташа\YandexDisk\Скриншоты\2015-10-15 15-00-03 Скриншот экран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68" y="3774979"/>
            <a:ext cx="2133269" cy="29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7270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491064" cy="9361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Профориентационные мероприятия</a:t>
            </a:r>
            <a:endParaRPr lang="ru-RU" sz="28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836712"/>
            <a:ext cx="4326342" cy="3744416"/>
          </a:xfrm>
        </p:spPr>
        <p:txBody>
          <a:bodyPr>
            <a:noAutofit/>
          </a:bodyPr>
          <a:lstStyle/>
          <a:p>
            <a:pPr lvl="0"/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Дни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открытых дверей «Мир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профессий»</a:t>
            </a:r>
          </a:p>
          <a:p>
            <a:pPr lvl="0"/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Ярмарка вакансий» с привлечением работодателей района и специалистов ОГКУ ЦЗН Казачинско-Ленского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района;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Опрос среди молодёжи района «Востребованность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профессий»;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Областных и всероссийских конкурсах 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презентаций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профессий и специальностей; 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Встреча с выпускниками  общеобразовательных организаций «Найди своё дело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Написание статей в СМИ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Казачинско-Ленского района</a:t>
            </a:r>
          </a:p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Выпуск буклетов по профессиям, блокнотов, баннеров, календарей, пакетов и др.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38" descr="C:\Users\Наташа\Documents\ДЕБЮТ\печать\Отобрано\Будь в теме\SAM_2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" y="3284984"/>
            <a:ext cx="2251324" cy="16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2095"/>
            <a:ext cx="2298579" cy="229857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79512" y="2337703"/>
            <a:ext cx="2243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Работает кадровое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агентство «Ступень»</a:t>
            </a:r>
            <a:endParaRPr lang="ru-RU" dirty="0"/>
          </a:p>
        </p:txBody>
      </p:sp>
      <p:pic>
        <p:nvPicPr>
          <p:cNvPr id="9" name="Рисунок 8" descr="\\SERVER\User\Зеленый флаг\день открытых дверей\IMG_19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8"/>
            <a:ext cx="2521510" cy="147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\\SERVER\User\Зеленый флаг\день открытых дверей\IMG_20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00" y="2647854"/>
            <a:ext cx="2521510" cy="148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\\SERVER\User\Зеленый флаг\день открытых дверей\IMG_198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00" y="4509120"/>
            <a:ext cx="2574171" cy="155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\\SERVER\User\Зеленый флаг\Форумы\IMG_108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" y="5286456"/>
            <a:ext cx="2251470" cy="1503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90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11144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Реализация мероприятий по профилактике правонарушений у несовершеннолетних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71375405"/>
              </p:ext>
            </p:extLst>
          </p:nvPr>
        </p:nvGraphicFramePr>
        <p:xfrm>
          <a:off x="107504" y="1412776"/>
          <a:ext cx="485789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1" name="Picture 3" descr="\\SERVER\User\IMG_20151016_1112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" t="1947" r="1" b="-1"/>
          <a:stretch/>
        </p:blipFill>
        <p:spPr bwMode="auto">
          <a:xfrm rot="689989">
            <a:off x="6691377" y="1685223"/>
            <a:ext cx="2077881" cy="26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201">
            <a:off x="5144236" y="1646573"/>
            <a:ext cx="1858187" cy="260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4293096"/>
            <a:ext cx="4104456" cy="24482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Ведется профилактическая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 коррекционная работа по предупреждению  правонарушений, консультирование  студентов по вопросам обучения, развития,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проблемам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жизненного самоопределения, взаимоотношений со взрослыми и сверстниками,  вовлечение подростков  во внеурочную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деятельность.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879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266"/>
            <a:ext cx="7139136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Воспитательная работа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45979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Цель: Создание условий для развития свободной, активной, социально-профессиональной, мобильной личности, способной к самореализации в современной социокультурной среде</a:t>
            </a:r>
            <a:endParaRPr lang="ru-RU" sz="19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создание 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условий для развития и реализации творческого потенциала личности на основе её самоопределения;</a:t>
            </a:r>
          </a:p>
          <a:p>
            <a:pPr marL="0" indent="0">
              <a:buNone/>
            </a:pP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способствовать 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становлению системы ценностных ориентаций обучающихся, включающей общечеловеческие, личностные и профессиональные ценности;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обеспечить 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повышение уровня общей </a:t>
            </a:r>
            <a:endParaRPr lang="ru-RU" sz="19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культуры 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воспитанности обучающихся</a:t>
            </a: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здорового образа жизни, </a:t>
            </a:r>
            <a:endParaRPr lang="ru-RU" sz="19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способности 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физическому </a:t>
            </a:r>
            <a:endParaRPr lang="ru-RU" sz="19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самосовершенствованию 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развитию;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систематическое обновление </a:t>
            </a:r>
            <a:endParaRPr lang="ru-RU" sz="19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воспитательной работы</a:t>
            </a:r>
          </a:p>
          <a:p>
            <a:endParaRPr lang="ru-RU" sz="1900" dirty="0"/>
          </a:p>
        </p:txBody>
      </p:sp>
      <p:pic>
        <p:nvPicPr>
          <p:cNvPr id="4" name="Рисунок 3" descr="http://cs629215.vk.me/v629215994/18154/uql-Db3c2l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57625"/>
            <a:ext cx="4048125" cy="300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1815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3242967" y="2172291"/>
            <a:ext cx="2920935" cy="18722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024" y="188640"/>
            <a:ext cx="7427168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Воспитательная работа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971962"/>
            <a:ext cx="7560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проекта «Молодёжное единство» подпрограммы «Организация досуговой деятельности Союза Ульканской молодежи (СУМ) ГБПОУ «УМТ» и развитие ее активности» реализуются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направления: 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3129" y="2147318"/>
            <a:ext cx="2950773" cy="19486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 rot="21110589">
            <a:off x="1704017" y="2880042"/>
            <a:ext cx="2309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навстречу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20028114">
            <a:off x="1732594" y="3722361"/>
            <a:ext cx="2147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</a:t>
            </a:r>
            <a:r>
              <a:rPr lang="ru-RU" sz="2000" dirty="0" smtClean="0"/>
              <a:t> 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теме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1136" y="5002634"/>
            <a:ext cx="1581858" cy="1581858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 rot="18374703">
            <a:off x="2612283" y="4233492"/>
            <a:ext cx="19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Касается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565837">
            <a:off x="5703168" y="281600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140897">
            <a:off x="5676625" y="375222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успеха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2425" y="4876833"/>
            <a:ext cx="1602954" cy="1602954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498" y="4111757"/>
            <a:ext cx="1582298" cy="1582298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454" y="4096012"/>
            <a:ext cx="1582298" cy="1582298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325" y="2657689"/>
            <a:ext cx="1574358" cy="157435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4356" y="2627846"/>
            <a:ext cx="1634045" cy="1634045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 rot="3946706">
            <a:off x="4998425" y="4245339"/>
            <a:ext cx="1377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758" y="5248173"/>
            <a:ext cx="1602954" cy="1602954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 rot="16200000">
            <a:off x="3862370" y="4371306"/>
            <a:ext cx="1482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мастерские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330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79" y="0"/>
            <a:ext cx="7116743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Воспитательная работа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774" y="5373216"/>
            <a:ext cx="6521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</a:t>
            </a:r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 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внеучебной </a:t>
            </a:r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деятельностью 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кружках и секциях на </a:t>
            </a:r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2015 года составляет 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человек, по сравнению с прошлым годом - 206 чел. Это связано с тем что, первокурсники еще проходят адаптацию в учебном заведении  и не определились с выбором секции или  кружка по интересам.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57853323"/>
              </p:ext>
            </p:extLst>
          </p:nvPr>
        </p:nvGraphicFramePr>
        <p:xfrm>
          <a:off x="226774" y="1268761"/>
          <a:ext cx="448924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1" name="Picture 3" descr="C:\Users\Лисичникова\Pictures\Изображения\Фото на стенды\1\SDC14686[+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04" y="762032"/>
            <a:ext cx="1478231" cy="19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исичникова\Pictures\Изображения\Фото на стенды\6\Фото0858[+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12930" y="4335372"/>
            <a:ext cx="1171137" cy="15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Лисичникова\Pictures\Изображения\Фото на стенды\Поход к ветеранам\IMG_0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90" y="2946838"/>
            <a:ext cx="1374632" cy="10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Лисичникова\Pictures\Изображения\Фото на стенды\Поход к ветеранам\IMG_09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302">
            <a:off x="7353092" y="2512689"/>
            <a:ext cx="1426399" cy="10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Лисичникова\Pictures\Изображения\Фото на стенды\1\IMG_1735[+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798">
            <a:off x="4543147" y="2420780"/>
            <a:ext cx="1684837" cy="12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Лисичникова\Pictures\Изображения\Фото на стенды\12\IMG_21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1032" flipH="1">
            <a:off x="4567957" y="3872580"/>
            <a:ext cx="1754620" cy="13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Лисичникова\Pictures\Изображения\Фото на стенды\11\ALIM77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816">
            <a:off x="7252310" y="3698322"/>
            <a:ext cx="1455009" cy="10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исичникова\Pictures\Изображения\Фото на стенды\1\IMG_1702[+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0215">
            <a:off x="4356811" y="1036678"/>
            <a:ext cx="1651723" cy="123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356D~1\AppData\Local\Temp\Rar$DIa0.843\SAM_897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983">
            <a:off x="7428213" y="1188382"/>
            <a:ext cx="1626524" cy="108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Documents\УПРАВЛЕНИЕ ГБОУ НПО ПУ № 68\ТАРИФИКАЦИЯ И ШТАТНОЕ\Стимулирующие\2014\СТИМУЛ Лосева 2 кв 2014\ПРИЛОЖЕНИЯ к информации 2 квартал 2014 Лосева Н.А\ПРИЛОЖЕНИЕ 11 Лауреаты 2 степени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95" y="4924889"/>
            <a:ext cx="1346105" cy="193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7732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3574" y="-18013"/>
            <a:ext cx="7139136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Воспитательная работа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889" y="836712"/>
            <a:ext cx="8229600" cy="4915637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ГБПОУ «УМТ»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общественно значимой деятельности области, муниципального образования</a:t>
            </a: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32392" y="1997582"/>
            <a:ext cx="8365640" cy="4473024"/>
            <a:chOff x="160839" y="1503969"/>
            <a:chExt cx="8365640" cy="4473024"/>
          </a:xfrm>
        </p:grpSpPr>
        <p:cxnSp>
          <p:nvCxnSpPr>
            <p:cNvPr id="5" name="Прямая соединительная линия 4"/>
            <p:cNvCxnSpPr/>
            <p:nvPr/>
          </p:nvCxnSpPr>
          <p:spPr bwMode="auto">
            <a:xfrm>
              <a:off x="430713" y="1503969"/>
              <a:ext cx="8095766" cy="0"/>
            </a:xfrm>
            <a:prstGeom prst="line">
              <a:avLst/>
            </a:prstGeom>
            <a:solidFill>
              <a:srgbClr val="BBE0E3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" name="Группа 5"/>
            <p:cNvGrpSpPr/>
            <p:nvPr/>
          </p:nvGrpSpPr>
          <p:grpSpPr>
            <a:xfrm>
              <a:off x="160839" y="1696863"/>
              <a:ext cx="2597910" cy="4280130"/>
              <a:chOff x="160839" y="1696863"/>
              <a:chExt cx="2597910" cy="4280130"/>
            </a:xfrm>
          </p:grpSpPr>
          <p:pic>
            <p:nvPicPr>
              <p:cNvPr id="10" name="Picture 26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839" y="1696863"/>
                <a:ext cx="2105025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6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999" y="2916096"/>
                <a:ext cx="2190750" cy="1647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6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385" y="4683712"/>
                <a:ext cx="1919328" cy="1293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 descr="C:\Users\Поливач\Грамоты 2015\День молодого избирателя 1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99" y="1556792"/>
            <a:ext cx="2016224" cy="28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ивач\Desktop\Ярмарка-Распродаж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30" y="1721644"/>
            <a:ext cx="2610811" cy="18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ивач\Desktop\Буторина Анна Молодежь прибайкаль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958" y="4794271"/>
            <a:ext cx="2372669" cy="16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ивач\Desktop\Фесимваль - Битва хоров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83" y="1772816"/>
            <a:ext cx="1944216" cy="27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D:\Documents\УПРАВЛЕНИЕ ГБОУ НПО ПУ № 68\ЛОСЕВА Н,А, МЕТОДИЧЕСКАЯ КОПИЛКА\ПОРТФОЛИО ЛОСЕВА Н.А\ГРАМОТЫ, КУРСЫ, СТАТЬИ ЛОСЕВА НА\2014\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49" y="3558537"/>
            <a:ext cx="1676772" cy="247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\\SERVER\User\Зеленый флаг\Форумы\Практика чистили памятник\DSC0014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05" y="5383365"/>
            <a:ext cx="1965281" cy="129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Наташа\Documents\Грамоты\ГРАМОТЫ 2014\media\image1.jpeg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645" y="4112931"/>
            <a:ext cx="1884255" cy="2679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3350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4624"/>
            <a:ext cx="6851104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Воспитательная работа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712968" cy="4886003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техникуме реализуются программы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сохранению и укреплению здоровья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студентов: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«Перейдем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– ЗОЖ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?!»</a:t>
            </a:r>
          </a:p>
          <a:p>
            <a:pPr marL="0" indent="0">
              <a:buNone/>
            </a:pP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  <a:p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 «Территория безопасности»</a:t>
            </a:r>
          </a:p>
          <a:p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1" y="2127608"/>
            <a:ext cx="2014795" cy="288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29" y="1751558"/>
            <a:ext cx="1758554" cy="25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server\User\ОБОРИНА Н.С\DSC_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28" y="3149469"/>
            <a:ext cx="2400268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server\User\ОБОРИНА Н.С\IMG_20140924_1531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8344" y="4939627"/>
            <a:ext cx="1351306" cy="18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server\User\ОБОРИНА Н.С\IMG_20140924_1552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64" y="4941168"/>
            <a:ext cx="1403648" cy="187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D:\Documents\УПРАВЛЕНИЕ ГБОУ НПО ПУ № 68\ЛОСЕВА Н,А, МЕТОДИЧЕСКАЯ КОПИЛКА\ПОРТФОЛИО ЛОСЕВА Н.А\ГРАМОТЫ, КУРСЫ, СТАТЬИ ЛОСЕВА НА\2014\Лосева Н.А.олимпиада боевых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2116063" cy="285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57" y="1555836"/>
            <a:ext cx="2724134" cy="148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1" y="5267325"/>
            <a:ext cx="56102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\\server\User\ОБОРИНА Н.С\IMG_07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08" y="3933056"/>
            <a:ext cx="1913871" cy="143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3960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718" y="274638"/>
            <a:ext cx="7249082" cy="778098"/>
          </a:xfrm>
        </p:spPr>
        <p:txBody>
          <a:bodyPr>
            <a:normAutofit/>
          </a:bodyPr>
          <a:lstStyle/>
          <a:p>
            <a:r>
              <a:rPr lang="ru-RU" sz="32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Воспитательная работа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" y="1166018"/>
            <a:ext cx="8723312" cy="5575350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Музей ГБПОУ «УМТ» создан приказом директора № от 29 января 2014 года в целях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формирования мировоззрения, культуры студентов, воспитания чувства патриотизма, гордости за свое учебное заведение, сознания ответственности перед ним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имеет профиль: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история техникума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Поливач\Desktop\Статья в газету от ГБПОУ УМТ\ФОТО 1 Музе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32" y="2126679"/>
            <a:ext cx="199856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\\server\User\ОБОРИНА Н.С\Музей\image-b4c4e95775c5ba25e05ecd829562e60e808a787a16c43c15e3096617805a359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68">
            <a:off x="604552" y="2456143"/>
            <a:ext cx="1877211" cy="140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server\User\ОБОРИНА Н.С\Музей\image-cb6103ec8d4290cb34926ea649850e58457d75c76232fbcbe43630966b75531d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531">
            <a:off x="6492341" y="4652898"/>
            <a:ext cx="1949999" cy="146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server\User\ОБОРИНА Н.С\Музей\image-7d8715b316e8af64874e8cf11ef895d503cf8c75f25ba8f89c13bf6402321baa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8798">
            <a:off x="478592" y="4608118"/>
            <a:ext cx="1918252" cy="143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server\User\ОБОРИНА Н.С\Музей\image-9ef8aa6975cc44e4250b26a245106a96e7fa5742036dbe9c3cea6f2133407e13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6261">
            <a:off x="6510685" y="2525466"/>
            <a:ext cx="1857669" cy="13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server\User\ОБОРИНА Н.С\Музей\image-efe18990ac947bf64f7b338df44a580443057633fb82dc0fdbde9ba11283755e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18" y="4509120"/>
            <a:ext cx="1926590" cy="14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0535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603" y="274638"/>
            <a:ext cx="7613243" cy="92211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Участие  </a:t>
            </a:r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техникума в спортивных </a:t>
            </a:r>
            <a:r>
              <a:rPr lang="ru-RU" sz="24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соревнованиях </a:t>
            </a:r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 межрегиональном и региональном  уровнях</a:t>
            </a:r>
            <a:b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7260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Межрегиональный турнир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«Северные студенческие игры» в г.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Северобайкальске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республика Бурятия</a:t>
            </a:r>
          </a:p>
          <a:p>
            <a:pPr marL="0" indent="0">
              <a:buNone/>
            </a:pP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оливач\Desktop\15.11.15\Баскетбол -  3 ме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7907">
            <a:off x="437662" y="1940351"/>
            <a:ext cx="1459644" cy="21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ивач\Desktop\15.11.15\Волейбол - 3 мес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13" y="2111862"/>
            <a:ext cx="1449518" cy="213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22282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Спартакиада «Бодрость и здоровье» среди  инженерно-педагогических работников учреждений профессионального образования  Иркутской области</a:t>
            </a:r>
          </a:p>
        </p:txBody>
      </p:sp>
      <p:pic>
        <p:nvPicPr>
          <p:cNvPr id="4102" name="Picture 6" descr="C:\Users\Поливач\Desktop\15.11.15\Перетягивания каната - 2 мес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3818">
            <a:off x="490094" y="5062831"/>
            <a:ext cx="1411121" cy="197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ивач\Desktop\15.11.15\Шашки - 3 мес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35191"/>
            <a:ext cx="1469439" cy="205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Поливач\Desktop\15.11.15\Стрельба -3 мест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088">
            <a:off x="4436938" y="4975255"/>
            <a:ext cx="1415179" cy="19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Поливач\Грамоты 2015\грамоты\грамота - 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613">
            <a:off x="6772848" y="1984760"/>
            <a:ext cx="1556837" cy="21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Поливач\Грамоты 2015\грамоты\грамота - 00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11862"/>
            <a:ext cx="1495820" cy="211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ФОТОГРАФИИ\Турслет День молодежи\день молодежи 2013\P10200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46" y="4946185"/>
            <a:ext cx="2440768" cy="18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574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1992 на базе школы № 2 открыты классы начальной профессиональной подготовки по профессиям:   "Автомеханик" ;  "Портной.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1993 г.-  создан Образовательный комплекс "Детский сад – Школа-ПТУ" 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десятилетний период с 1993 по 2003 годы профессиональное образование получали не только в п.Улькан, но и в п.Окунайский, п. Магистральный, п. Ключи, с. Казачинское – охвачен был весь Казачинско-Ленский район.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2003 г .- Ульканский образовательный комплекс «Детский сад – Школа – ПУ» реорганизован,  профессиональное училище выделено из его состава и переименовано в филиал Профессионального училища № 19 г. Усть-Кута.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2005 г. открыто  Профессиональное училище № 68, в структуре образовательного учреждения имеется филиал в р.п. Магистральный.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Директор 2005-2010 гг. - Русанов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Александрович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2014 г. ПУ № 68  переименовано в 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Иркутской области «Ульканский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межотраслевой техникум».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9474" y="476672"/>
            <a:ext cx="3889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Историческая </a:t>
            </a: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справка</a:t>
            </a:r>
          </a:p>
        </p:txBody>
      </p:sp>
    </p:spTree>
    <p:extLst>
      <p:ext uri="{BB962C8B-B14F-4D97-AF65-F5344CB8AC3E}">
        <p14:creationId xmlns:p14="http://schemas.microsoft.com/office/powerpoint/2010/main" val="20200016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123" y="44624"/>
            <a:ext cx="7067128" cy="850106"/>
          </a:xfrm>
        </p:spPr>
        <p:txBody>
          <a:bodyPr>
            <a:normAutofit/>
          </a:bodyPr>
          <a:lstStyle/>
          <a:p>
            <a:r>
              <a:rPr lang="ru-RU" sz="32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Воспитательная работа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5 лет мы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принимаем участие и побеждаем в традиционном поселковом спортивно-туристический слёте молодёжи</a:t>
            </a:r>
          </a:p>
        </p:txBody>
      </p:sp>
      <p:pic>
        <p:nvPicPr>
          <p:cNvPr id="3074" name="Picture 2" descr="image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9346">
            <a:off x="7455104" y="1687320"/>
            <a:ext cx="1230033" cy="175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\\server\User\ОБОРИНА Н.С\DSC_4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710" y="1736695"/>
            <a:ext cx="3620730" cy="20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376">
            <a:off x="672215" y="1931076"/>
            <a:ext cx="1283417" cy="178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\\server\User\ОБОРИНА Н.С\Безымянный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59" y="3537672"/>
            <a:ext cx="2790294" cy="163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\server\User\ОБОРИНА Н.С\Безымянный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53" y="5127335"/>
            <a:ext cx="2540575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image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2599">
            <a:off x="6163076" y="2671219"/>
            <a:ext cx="1289992" cy="183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image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0763">
            <a:off x="7658920" y="3217942"/>
            <a:ext cx="1247246" cy="178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\\server\User\2 АДМИНИСТРАЦИЯ\media\image1.jpeg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946">
            <a:off x="1842058" y="2676397"/>
            <a:ext cx="1376487" cy="193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\\server\User\2 АДМИНИСТРАЦИЯ\media\image2.jpeg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1823">
            <a:off x="285151" y="2950619"/>
            <a:ext cx="1288644" cy="179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" y="4772563"/>
            <a:ext cx="3116400" cy="204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4802670"/>
            <a:ext cx="43529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1233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283152" cy="706090"/>
          </a:xfrm>
        </p:spPr>
        <p:txBody>
          <a:bodyPr>
            <a:noAutofit/>
          </a:bodyPr>
          <a:lstStyle/>
          <a:p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Развитие материально-технической </a:t>
            </a: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базы</a:t>
            </a:r>
            <a:endParaRPr lang="ru-RU" sz="28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5704656"/>
            <a:ext cx="6588225" cy="118072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Акт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готовности организации к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новому учебному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готовности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организации к отопительному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сезону всегда подписывается в 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установленные муниципалитетом сроки.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Случаи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производственного травматизма среди работников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организации – отсутствуют.</a:t>
            </a: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462" y="836712"/>
            <a:ext cx="309997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87" y="1499889"/>
            <a:ext cx="2919893" cy="416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52761"/>
            <a:ext cx="3024336" cy="428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35" y="3356992"/>
            <a:ext cx="3023734" cy="430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D:\ФОТОГРАФИИ\Кабинеты и мастерские\DSC012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" y="1234163"/>
            <a:ext cx="201622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ФОТОГРАФИИ\Кабинеты и мастерские\IMG_902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" y="4365104"/>
            <a:ext cx="1826264" cy="144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ФОТОГРАФИИ\Кабинеты и мастерские\SAM_195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" y="2737252"/>
            <a:ext cx="2016224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ФОТОГРАФИИ\Кабинеты и мастерские\IMG_902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37252"/>
            <a:ext cx="2005330" cy="150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\\SERVER\User\Зеленый флаг\2 корпус\Парикмахеры\SAM_395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44" y="1234163"/>
            <a:ext cx="170998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\\SERVER\User\Зеленый флаг\2 корпус\SDC1505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68" y="4349856"/>
            <a:ext cx="1973760" cy="1372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\\SERVER\User\Зеленый флаг\2 корпус\SDC1507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28" y="1234163"/>
            <a:ext cx="1664292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\\SERVER\User\Зеленый флаг\2 корпус\SDC15064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28" y="4327588"/>
            <a:ext cx="1907530" cy="14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\\SERVER\User\Зеленый флаг\2 корпус\SDC15067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43" y="2721470"/>
            <a:ext cx="2095500" cy="157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66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6779096" cy="562074"/>
          </a:xfrm>
        </p:spPr>
        <p:txBody>
          <a:bodyPr>
            <a:normAutofit/>
          </a:bodyPr>
          <a:lstStyle/>
          <a:p>
            <a:r>
              <a:rPr lang="ru-RU" sz="25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Методическая работа</a:t>
            </a:r>
          </a:p>
        </p:txBody>
      </p:sp>
      <p:graphicFrame>
        <p:nvGraphicFramePr>
          <p:cNvPr id="4" name="Объект 3">
            <a:hlinkClick r:id="rId3" action="ppaction://hlinkfile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7257739"/>
              </p:ext>
            </p:extLst>
          </p:nvPr>
        </p:nvGraphicFramePr>
        <p:xfrm>
          <a:off x="6853998" y="630932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Документ" showAsIcon="1" r:id="rId5" imgW="914400" imgH="771480" progId="Word.Document.12">
                  <p:embed/>
                </p:oleObj>
              </mc:Choice>
              <mc:Fallback>
                <p:oleObj name="Документ" showAsIcon="1" r:id="rId5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3998" y="630932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0649" y="2636912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Методическая работа  ориентирована в первую очередь на раскрытие творческого потенциала каждого преподавателя и мастера производственного обучения, а также всего педагогического коллектива в целом, на создание условий для роста  профессионального мастерства педагогических работников, а в конечном итоге на повышение качества и эффективности профессионального образования в районе, регионе, стране. И немаловажное значение в раскрытии потенциала педагогического коллектива имеет участие в различных конкурсах.</a:t>
            </a:r>
            <a:endParaRPr lang="ru-RU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Увеличилось число педагогических работников, участвующих в конкурсах: 17 чел. – конкурсы международного уровня; 18 чел. общероссийского уровня; 3 чел. – областного уровня; 2 чел. – межрегионального  уровня; 6  чел. – районного  уровня; 21 чел. –муниципального уровня.</a:t>
            </a:r>
            <a:endParaRPr lang="ru-RU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Также увеличилось число студентов-победителей различных конкурсов: международный уровень - 29 чел.; общероссийский - 9 чел.; областной -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8чел.; межрегиональный - 4 чел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Техникум  принимает участие в международной деятельности * </a:t>
            </a: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80" y="476672"/>
            <a:ext cx="271303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" y="152273"/>
            <a:ext cx="3249154" cy="182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84" y="733944"/>
            <a:ext cx="38290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94" name="Picture 50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4149080"/>
            <a:ext cx="9144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00" name="Picture 56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" y="2012512"/>
            <a:ext cx="914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3968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560840" cy="63408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Осуществление инновационной деятельности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87016" y="836712"/>
            <a:ext cx="8856984" cy="65527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2014-2015 уч. году педагогический коллектив техникума 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продолжил работу 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над единой методической темой: «Обновление образовательного процесса через внедрение инновационных образовательных программ и технологий, актуальных для развития профессионального образования».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Вся методическая работа направлена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решение вышеназванной задачи.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Инновации затронули изменения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 внутренней организационной деятельности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техникума (внедрение системы менеджмента качества образования), в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содержании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образования (переход от ГОС в ФГОС), в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методах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обучения (переход от традиционных методов к современным), в отношениях «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 - Студент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(педагог как консультант, помощник в освоении студентом компетенций)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В 2014-2015 году педагоги техникума стали 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участниками  Всероссийской экспериментально-творческой группы педагогов ЦПИ и РО «Новый век», тема экспериментального исследования: «Области применения электронного обучения и дистанционных технологий в образовательной среде»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рамках работы по  Международной  Программе  Эко - Школа /Зеленый флаг большая часть педагогического коллектива стала  участниками  Всероссийской экспериментально-творческой группы  педагогов ЦПИ им К.Д. Ушинского, «Новое образование», тема экспериментального исследования: «Концепция устойчивого развития родного края, через участие студентов в учебно-исследовательской деятельности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ля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развития творческого потенциала личности  студентов и для развития исследовательской компетентности и самостоятельности у студентов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техникуме 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было создано научно-технического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общества   «Эрудит».  Итогом первого года работы  общества стала студенческая  научно-практической конференции  «Меня оценят в XXI веке».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2014-2015 году педагоги более  активно обобщали свой педагогический  опыт (увеличилось число педагогических работников, опубликовавших  свой опыт работы в различных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изданиях.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990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79322"/>
            <a:ext cx="4680365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Международная Программа </a:t>
            </a:r>
            <a:b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Эко </a:t>
            </a: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- Школа /Зеленый флаг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2492897"/>
            <a:ext cx="6624736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2013 года в техникум вступил в Международную Программу Эко - Школа /Зеленый флаг, которая направлена на воспитание подрастающего поколения, осознающего свою ответственность за сохранение окружающей среды и приумножение ее богатств, умеющего работать в команде и участвовать в принятии решений, способствующих постепенному переходу страны на путь устойчивого развития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рамках данной программы ежегодно принимаем участие в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Международном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дне без бумаги, Международном дне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энергосбережения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в акции «Час Земли-2015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программе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Всемирного фонда дикой природы  (WWF)  «Сохраним редкие виды», проект Гете-Института «Школа за экологию: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думать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исследовать, действовать!». Уже второй год техникум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получает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Зеленый флаг это хорошо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известный в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Европе и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ее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пределами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символ он присуждается на 1 год. Решение о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вручении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Зеленого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флага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принимается на национальном 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уровне и утверждается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международным координатором.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124457" cy="109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Documents\УПРАВЛЕНИЕ ГБОУ НПО ПУ № 68\эко-школа 2015\1 - 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7638"/>
            <a:ext cx="2304256" cy="32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ocuments\УПРАВЛЕНИЕ ГБОУ НПО ПУ № 68\эко-школа 2015\RMT_88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10" y="1035219"/>
            <a:ext cx="2279466" cy="152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5222366"/>
            <a:ext cx="3650896" cy="146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25" y="3849782"/>
            <a:ext cx="153617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5869"/>
            <a:ext cx="2808312" cy="146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\\SERVER\User\Зеленый флаг\RMT_6094[+]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806" y="3356992"/>
            <a:ext cx="2058407" cy="144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9098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Организация и </a:t>
            </a: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проведение межрегиональных  конкурсов различной направленности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1268760"/>
            <a:ext cx="9145016" cy="3384375"/>
          </a:xfrm>
        </p:spPr>
        <p:txBody>
          <a:bodyPr>
            <a:noAutofit/>
          </a:bodyPr>
          <a:lstStyle/>
          <a:p>
            <a:pPr indent="0" algn="just">
              <a:buNone/>
              <a:tabLst>
                <a:tab pos="540385" algn="l"/>
              </a:tabLst>
            </a:pPr>
            <a:r>
              <a:rPr lang="ru-RU" sz="1550" dirty="0">
                <a:solidFill>
                  <a:srgbClr val="FFFF00"/>
                </a:solidFill>
                <a:latin typeface="Times New Roman"/>
                <a:ea typeface="Calibri"/>
              </a:rPr>
              <a:t>Третий  год  техникум организует проведение межрегиональных  конкурсов различной направленности: 2013 год межрегиональный конкурс «Одна Земля – одна семья» (с международным участием), 2014-2015 уч. год два  конкурса:  </a:t>
            </a:r>
            <a:endParaRPr lang="ru-RU" sz="1550" dirty="0" smtClean="0">
              <a:solidFill>
                <a:srgbClr val="FFFF00"/>
              </a:solidFill>
              <a:latin typeface="Times New Roman"/>
              <a:ea typeface="Calibri"/>
            </a:endParaRPr>
          </a:p>
          <a:p>
            <a:pPr indent="0" algn="just">
              <a:buNone/>
              <a:tabLst>
                <a:tab pos="540385" algn="l"/>
              </a:tabLst>
            </a:pPr>
            <a:r>
              <a:rPr lang="ru-RU" sz="1550" dirty="0" smtClean="0">
                <a:solidFill>
                  <a:srgbClr val="FFFF00"/>
                </a:solidFill>
                <a:latin typeface="Times New Roman"/>
                <a:ea typeface="Calibri"/>
              </a:rPr>
              <a:t>1</a:t>
            </a:r>
            <a:r>
              <a:rPr lang="ru-RU" sz="1550" dirty="0">
                <a:solidFill>
                  <a:srgbClr val="FFFF00"/>
                </a:solidFill>
                <a:latin typeface="Times New Roman"/>
                <a:ea typeface="Calibri"/>
              </a:rPr>
              <a:t>.	Всероссийский  конкурс (с международным участием) «От экологии природы – к экологии души: экологическая тема в художественных произведениях» (организатор: Кузнецова Л.Г.)  проводился в рамках реализации мероприятий, посвященных году литературы и работе в международной программе Эко-школа/Зеленый флаг.  На конкурс было прислано 87 работ из разных уголков нашей страны и Белоруссии. </a:t>
            </a:r>
            <a:endParaRPr lang="ru-RU" sz="1550" dirty="0" smtClean="0">
              <a:solidFill>
                <a:srgbClr val="FFFF00"/>
              </a:solidFill>
            </a:endParaRPr>
          </a:p>
          <a:p>
            <a:pPr indent="0" algn="just">
              <a:buNone/>
              <a:tabLst>
                <a:tab pos="540385" algn="l"/>
              </a:tabLst>
            </a:pPr>
            <a:r>
              <a:rPr lang="ru-RU" sz="1550" dirty="0" smtClean="0">
                <a:solidFill>
                  <a:srgbClr val="FFFF00"/>
                </a:solidFill>
                <a:latin typeface="Times New Roman"/>
                <a:ea typeface="Calibri"/>
              </a:rPr>
              <a:t>2</a:t>
            </a:r>
            <a:r>
              <a:rPr lang="ru-RU" sz="1550" dirty="0">
                <a:solidFill>
                  <a:srgbClr val="FFFF00"/>
                </a:solidFill>
                <a:latin typeface="Times New Roman"/>
                <a:ea typeface="Calibri"/>
              </a:rPr>
              <a:t>.	Всероссийский  конкурс (с международным участием) на лучший фотоколлаж, видеоролик «Весна сорок пятого» (организатор: Оборина  Н.С.)   проводился в рамках реализации мероприятий, посвященных 70-летию победы в Великой Отечественной войне. Данный конкурс проводился в 2 этапа: в первом этапе приняли участие 11 учебных заведений Иркутской области, а во втором этапе – 13 учебных заведений  из Якутска, Тайшета, Байкальска, Красноярска, Мурманска, Бурятии, Смоленска и Украины</a:t>
            </a:r>
            <a:r>
              <a:rPr lang="ru-RU" sz="1550" dirty="0" smtClean="0">
                <a:solidFill>
                  <a:srgbClr val="FFFF00"/>
                </a:solidFill>
                <a:latin typeface="Times New Roman"/>
                <a:ea typeface="Calibri"/>
              </a:rPr>
              <a:t>.</a:t>
            </a:r>
            <a:endParaRPr lang="ru-RU" sz="1550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94510"/>
            <a:ext cx="1492063" cy="211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61" y="4685090"/>
            <a:ext cx="1503287" cy="212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93" y="4634201"/>
            <a:ext cx="1541047" cy="217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02" y="4657894"/>
            <a:ext cx="1581430" cy="215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>
            <a:hlinkClick r:id="rId7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413838"/>
              </p:ext>
            </p:extLst>
          </p:nvPr>
        </p:nvGraphicFramePr>
        <p:xfrm>
          <a:off x="6516216" y="4712621"/>
          <a:ext cx="22590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4" name="Объект упаковщика для оболочки" showAsIcon="1" r:id="rId8" imgW="2259360" imgH="685800" progId="Package">
                  <p:embed/>
                </p:oleObj>
              </mc:Choice>
              <mc:Fallback>
                <p:oleObj name="Объект упаковщика для оболочки" showAsIcon="1" r:id="rId8" imgW="22593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16216" y="4712621"/>
                        <a:ext cx="225901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hlinkClick r:id="rId10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548355"/>
              </p:ext>
            </p:extLst>
          </p:nvPr>
        </p:nvGraphicFramePr>
        <p:xfrm>
          <a:off x="7092280" y="5723788"/>
          <a:ext cx="1358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5" name="Объект упаковщика для оболочки" showAsIcon="1" r:id="rId11" imgW="1358280" imgH="685800" progId="Package">
                  <p:embed/>
                </p:oleObj>
              </mc:Choice>
              <mc:Fallback>
                <p:oleObj name="Объект упаковщика для оболочки" showAsIcon="1" r:id="rId11" imgW="13582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92280" y="5723788"/>
                        <a:ext cx="1358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549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\УПРАВЛЕНИЕ ГБОУ НПО ПУ № 68\ЛОСЕВА Н,А, МЕТОДИЧЕСКАЯ КОПИЛКА\ПОРТФОЛИО ЛОСЕВА Н.А\ГРАМОТЫ, КУРСЫ, СТАТЬИ ЛОСЕВА НА\2015\Диплом охрана труда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87954"/>
            <a:ext cx="2171262" cy="30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912768" cy="936104"/>
          </a:xfrm>
        </p:spPr>
        <p:txBody>
          <a:bodyPr>
            <a:normAutofit/>
          </a:bodyPr>
          <a:lstStyle/>
          <a:p>
            <a:pPr lvl="0">
              <a:spcAft>
                <a:spcPts val="0"/>
              </a:spcAft>
            </a:pPr>
            <a:r>
              <a:rPr lang="ru-RU" sz="31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Охрана труда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5832648" cy="539827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Вся работа по охране труда в </a:t>
            </a:r>
            <a:r>
              <a:rPr lang="ru-RU" sz="16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техникуме построена </a:t>
            </a:r>
            <a:r>
              <a:rPr lang="ru-RU" sz="1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в соответствии с Положением об организации работы по охране труда, Коллективным договором</a:t>
            </a:r>
            <a:r>
              <a:rPr lang="ru-RU" sz="1600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. Для </a:t>
            </a:r>
            <a:r>
              <a:rPr lang="ru-RU" sz="1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улучшения и совершенствования организации работы по охране труда разработан план мероприятий по охране труда, заключено соглашение между администрацией и профсоюзом ГБПОУ «УМТ» о выполнении мероприятий по улучшению условий и охраны труда. Санитарно-гигиеническое состояние всех помещений соответствует требованиям СанПиНов.</a:t>
            </a:r>
            <a:r>
              <a:rPr lang="ru-RU" sz="16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Согласно штатному расписанию в ГБПОУ «УМТ» 64 рабочих места, проведена специальная оценка условий труда на 57 рабочих мест. Это составляет 89%. </a:t>
            </a:r>
            <a:endParaRPr lang="ru-RU" sz="14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44958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2014 год – техникум участник Всероссийского конкурса на Лучшую организацию работ в области условий и охраны труда «Успех и безопасность-2014», на уровне Казачинско-Ленского района 3 место. </a:t>
            </a:r>
            <a:endParaRPr lang="ru-RU" sz="14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44958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В 2015 году приняли  участие в районном конкурсе на лучшую организацию работы по охране труда в Казачинско-Ленском муниципальном районе.</a:t>
            </a:r>
            <a:endParaRPr lang="ru-RU" sz="14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>
              <a:spcBef>
                <a:spcPts val="0"/>
              </a:spcBef>
            </a:pPr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4099" name="Picture 3" descr="D:\Documents\УПРАВЛЕНИЕ ГБОУ НПО ПУ № 68\ЛОСЕВА Н,А, МЕТОДИЧЕСКАЯ КОПИЛКА\ПОРТФОЛИО ЛОСЕВА Н.А\ГРАМОТЫ, КУРСЫ, СТАТЬИ ЛОСЕВА НА\2015\Сертификат Успех и безопасно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65" y="1412776"/>
            <a:ext cx="3156972" cy="216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9148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Свою деятельность Техникум осуществляет за счет средств областного бюджета, полученных в соответствии с объемами субсидий на финансовое обеспечения выполнения  государственного задания на оказание государственных услуг, субсидий на иные цели и собственных средств от предпринимательской деятельности. 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финансирования: 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 субсидии на выполнение государственного задания; 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 субсидии на иные цели (льготный проезд к месту проведения отпуска и обратно, стипендия, питание, содержания имущества, приобретение одежды, обуви, мягкого инвентаря детям-сиротам и детям, оставшимся без попечения родителей); 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 средства, поступающие от предпринимательской и иной приносящей доход деятельности. </a:t>
            </a:r>
          </a:p>
          <a:p>
            <a:pPr marL="0" indent="0">
              <a:buNone/>
            </a:pPr>
            <a:endParaRPr lang="ru-RU" sz="2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912768" cy="936104"/>
          </a:xfrm>
        </p:spPr>
        <p:txBody>
          <a:bodyPr>
            <a:normAutofit/>
          </a:bodyPr>
          <a:lstStyle/>
          <a:p>
            <a:pPr lvl="0">
              <a:spcAft>
                <a:spcPts val="0"/>
              </a:spcAft>
            </a:pP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Финансовая деятельность</a:t>
            </a:r>
            <a:endParaRPr lang="ru-RU" sz="4000" dirty="0"/>
          </a:p>
        </p:txBody>
      </p:sp>
      <p:pic>
        <p:nvPicPr>
          <p:cNvPr id="1433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462375"/>
            <a:ext cx="9144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035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Имущество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Балансовая стоимость имущества -15247654,92 руб.</a:t>
            </a:r>
            <a:endParaRPr lang="ru-RU" sz="4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Остаточная стоимость имущества-6756622,12 руб.</a:t>
            </a:r>
            <a:endParaRPr lang="ru-RU" sz="4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т.ч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. недвижимое имущество</a:t>
            </a:r>
            <a:endParaRPr lang="ru-RU" sz="4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Балансовая стоимость -7273846,13 руб.</a:t>
            </a:r>
            <a:endParaRPr lang="ru-RU" sz="4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Остаточная стоимость -5024027,27 руб.</a:t>
            </a:r>
            <a:endParaRPr lang="ru-RU" sz="4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Недвижимое имущество - учебно-производственные корпуса 3 здания не имеют остаточной стоимости.</a:t>
            </a:r>
            <a:endParaRPr lang="ru-RU" sz="4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2 здания </a:t>
            </a:r>
            <a:r>
              <a:rPr lang="ru-RU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имеют остаточную стоимость, используются по назначению.</a:t>
            </a:r>
            <a:endParaRPr lang="ru-RU" sz="4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164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4624"/>
            <a:ext cx="6696744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Виды дополнительных платных образовательных </a:t>
            </a: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услуг</a:t>
            </a:r>
            <a:endParaRPr lang="ru-RU" sz="28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036496" cy="5616624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Реализация 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методической, информационной продукции, произведенной за счет средств, полученных от приносящей доход деятельности;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реализация услуг и продукции, изготовленной студентами  в период практики;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реализация услуг и собственной продукции структурных подразделений и территориально обособленных подразделений;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реализация продукции общественного питания, изготовляемой или приобретаемой за счет средств от приносящей доход деятельности;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выпечка и продажа хлебобулочных изделий;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изготовление и продажа мясных полуфабрикатов;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выполнение копировальных и множительных работ; 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услуги по переплету, ламинированию документов.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изготовление 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рекламных стендов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оказание услуг связи и услуг сети Интернет;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организация ярмарок, аукционов, выставок, конференций, семинаров, культурно-массовых и других мероприятий; 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осуществление рекламной, редакционной, издательской, полиграфической, информационной деятельности;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оказание услуг делопроизводства;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выполнение художественных, оформительских и дизайнерских работ;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осуществление деятельности в области проведение обслуживания и ремонта приборов, оборудования и иной техники;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осуществление </a:t>
            </a: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спортивной, физкультурно-оздоровительной деятельности; 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транспортные услуги (перевозка граждан и грузов)</a:t>
            </a:r>
            <a:endParaRPr lang="ru-RU" sz="1400" dirty="0">
              <a:solidFill>
                <a:srgbClr val="FFFF00"/>
              </a:solidFill>
            </a:endParaRPr>
          </a:p>
          <a:p>
            <a:pPr lvl="0" algn="just">
              <a:buFont typeface="SimSun"/>
              <a:buChar char="-"/>
            </a:pPr>
            <a:r>
              <a:rPr lang="ru-RU" sz="1400" dirty="0">
                <a:solidFill>
                  <a:srgbClr val="FFFF00"/>
                </a:solidFill>
                <a:latin typeface="Times New Roman"/>
                <a:ea typeface="Times New Roman"/>
              </a:rPr>
              <a:t>шиномонтажные услуги</a:t>
            </a:r>
            <a:r>
              <a:rPr lang="ru-RU" sz="14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.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978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114" y="1171977"/>
            <a:ext cx="5252159" cy="532859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создания ГБПОУ «УМТ»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явилось удовлетворение потребностей жителей Казачинско-Ленского района Иркутской области в получении образования детьми, которые по тем или иным причинам не в состоянии продолжить обучение за пределами района. </a:t>
            </a:r>
          </a:p>
          <a:p>
            <a:pPr marL="0" indent="0" algn="just"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Миссия: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удовлетворение    потребности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регионального и местного рынка труда в конкурентоспособных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рабочих 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специалистах нового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типа,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через создание оптимальных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условий   для  развития  у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обучающихся профессиональных и общих компетенций, уровня подготовки, соответствующего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европейским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стандартам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качества  образования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стремления и способности к постоянному саморазвитию и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самосовершенствованию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Образовательный процесс организован в соответствии с требованиями ФГОС СПО. Содержание и качество подготовки рабочих кадров и специалистов среднего звена соответствует стандартам ФГОС.  </a:t>
            </a:r>
            <a:endParaRPr lang="ru-RU" sz="1400" dirty="0" smtClean="0">
              <a:solidFill>
                <a:srgbClr val="FFFF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образования в техникуме  получило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внешнюю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оценку в 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2013 году </a:t>
            </a:r>
            <a:r>
              <a:rPr lang="ru-RU" sz="1400" dirty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был получен Сертификат Соответствия, в котором удостоверяется, что система менеджмента качества применительно к предоставлению образовательных услуг по основным и дополнительным профессиональным образовательным программам в соответствии требованием процедур лицензирования и государственной аккредитации соответствует требованиям ГОСТ Р ИСО 9001-2011.</a:t>
            </a: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сертификат № РОСС R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510" y="1268760"/>
            <a:ext cx="3693489" cy="523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01119" y="215062"/>
            <a:ext cx="4505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Информационная справка</a:t>
            </a:r>
          </a:p>
        </p:txBody>
      </p:sp>
    </p:spTree>
    <p:extLst>
      <p:ext uri="{BB962C8B-B14F-4D97-AF65-F5344CB8AC3E}">
        <p14:creationId xmlns:p14="http://schemas.microsoft.com/office/powerpoint/2010/main" val="18413704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416824" cy="7060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4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Формирование позитивного имиджа – необходимое условие успешной деятельности техникума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0808"/>
            <a:ext cx="4608512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позитивного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имиджа–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напрямую влияет на деловой, экономический успех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техникума,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поскольку это понятие определяет прежде всего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"лицо" в представлении окружающей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аудитории,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повышает 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uk-UA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конкурентоспособность</a:t>
            </a:r>
            <a:r>
              <a:rPr lang="uk-UA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uk-UA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Компоненты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формирующие профессиональный имидж техникума: компетентность; надежность; уверенность; доверие; постоянство; контроль;  </a:t>
            </a: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дизайн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фирменный стиль.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Позитивный имидж техникума является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огромным резервом в повышении конкурентоспособности, занятии достойного места в рейтинге лучших учебных заведений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Хочешь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чтобы о тебе знали – заявляй о себе. </a:t>
            </a:r>
          </a:p>
          <a:p>
            <a:pPr marL="0" indent="0">
              <a:buNone/>
            </a:pP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7019488"/>
              </p:ext>
            </p:extLst>
          </p:nvPr>
        </p:nvGraphicFramePr>
        <p:xfrm>
          <a:off x="3563888" y="1154651"/>
          <a:ext cx="609600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80112" y="321297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ИМИДЖ </a:t>
            </a:r>
          </a:p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ТЕХНИКУМА</a:t>
            </a:r>
          </a:p>
        </p:txBody>
      </p:sp>
    </p:spTree>
    <p:extLst>
      <p:ext uri="{BB962C8B-B14F-4D97-AF65-F5344CB8AC3E}">
        <p14:creationId xmlns:p14="http://schemas.microsoft.com/office/powerpoint/2010/main" val="41468535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65" y="116632"/>
            <a:ext cx="277745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\\SERVER\User\Зеленый флаг\оранжевый стиль\DSC_4598[+]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35060"/>
            <a:ext cx="4035127" cy="252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4" name="Picture 4" descr="\\SERVER\User\Зеленый флаг\оранжевый стиль\SAM_4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04181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SERVER\User\Зеленый флаг\оранжевый стиль\флаг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82" y="1628800"/>
            <a:ext cx="2778034" cy="130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17776" y="1340768"/>
            <a:ext cx="726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Флаг </a:t>
            </a:r>
            <a:endParaRPr lang="ru-RU" dirty="0"/>
          </a:p>
        </p:txBody>
      </p:sp>
      <p:pic>
        <p:nvPicPr>
          <p:cNvPr id="10247" name="Picture 7" descr="\\SERVER\User\Зеленый флаг\оранжевый стиль\Безымянны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030" y="3140968"/>
            <a:ext cx="2369858" cy="11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SERVER\User\Зеленый флаг\оранжевый стиль\блокно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" y="4335060"/>
            <a:ext cx="1635277" cy="230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35701"/>
            <a:ext cx="3999533" cy="191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82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8173"/>
            <a:ext cx="422447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Наташа\YandexDisk\Скриншоты\2015-10-07 15-55-06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116632"/>
            <a:ext cx="5380687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ФОТОГРАФИИ\Турслет День молодежи\15\100ANDRO\DSC_47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3384376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http://cs622730.vk.me/v622730994/4504b/HyDT1w9x-V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940874"/>
            <a:ext cx="2108147" cy="28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s622730.vk.me/v622730994/45053/G3LbySFMEN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98" y="2348880"/>
            <a:ext cx="3088804" cy="231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ФОТОГРАФИИ\Коллектив\SDC1523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99" y="4665484"/>
            <a:ext cx="2862203" cy="2075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3201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Наташа\Desktop\DSC_81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0"/>
            <a:ext cx="1835696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Наташа\Desktop\DSC_81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1728191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Наташа\Desktop\DSC_81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" y="116632"/>
            <a:ext cx="3383280" cy="190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ФОТОГРАФИИ\Училищный сертификат\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3429000"/>
            <a:ext cx="2323901" cy="174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1" name="Picture 3" descr="C:\Users\Наташа\YandexDisk\Скриншоты\Алексей Васильевич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3" y="2200367"/>
            <a:ext cx="2737143" cy="19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Наташа\YandexDisk\Скриншоты\Приглашение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517232"/>
            <a:ext cx="2899965" cy="11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Наташа\YandexDisk\Скриншоты\2015-10-16 16-10-57 Скриншот экрана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1872208" cy="256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ФОТОГРАФИИ\УМТ 10 лет\111\юбилей УМТ\DSC_788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76825"/>
            <a:ext cx="2402066" cy="396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\\SERVER\User\Зеленый флаг\оранжевый стиль\SAM_698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2" y="4372510"/>
            <a:ext cx="3138859" cy="2236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1261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492896"/>
            <a:ext cx="7499176" cy="288032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БЛАГОДАРЮ </a:t>
            </a:r>
            <a:br>
              <a:rPr lang="ru-RU" sz="72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72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ЗА ВНИМАНИЕ!!!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4450626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lvl="0" algn="just">
              <a:buFont typeface="SimSun" pitchFamily="2" charset="-122"/>
              <a:buChar char="-"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Учредитель</a:t>
            </a:r>
            <a:r>
              <a:rPr lang="ru-RU" sz="2000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Иркутской области, 664003, г. Иркутск, ул. Российская, дом 21</a:t>
            </a:r>
          </a:p>
          <a:p>
            <a:pPr lvl="0" algn="just">
              <a:buFont typeface="SimSun" pitchFamily="2" charset="-122"/>
              <a:buChar char="-"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Директор Лосева Наталья Анатольевна, дата назначения на должность, 15.07.2010 г.</a:t>
            </a:r>
          </a:p>
          <a:p>
            <a:pPr lvl="0" algn="just">
              <a:buFont typeface="SimSun" pitchFamily="2" charset="-122"/>
              <a:buChar char="-"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 Филиал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ГБПОУ «УМТ» р.п. Магистральный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ул. Пугачёва, д. 40</a:t>
            </a:r>
          </a:p>
          <a:p>
            <a:pPr lvl="0" algn="just">
              <a:buFont typeface="SimSun" pitchFamily="2" charset="-122"/>
              <a:buChar char="-"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Контингент обучающихся  численность     обучающихся -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330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человек, из них на     полном     государственном обеспечении  -  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человек                </a:t>
            </a:r>
          </a:p>
          <a:p>
            <a:pPr lvl="0" algn="just">
              <a:buFont typeface="SimSun" pitchFamily="2" charset="-122"/>
              <a:buChar char="-"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Юридический адрес 666534, Иркутская обл., Казачинско-Ленский р-он, п.Улькан, ул. Захара Тарасова, д. 8</a:t>
            </a:r>
          </a:p>
          <a:p>
            <a:pPr lvl="0" algn="just">
              <a:buFont typeface="SimSun" pitchFamily="2" charset="-122"/>
              <a:buChar char="-"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Телефон/факс 8(395-62) 3-22-81, факс 8(395-62) 3-32-39</a:t>
            </a:r>
          </a:p>
          <a:p>
            <a:pPr lvl="0" algn="just">
              <a:buFont typeface="SimSun" pitchFamily="2" charset="-122"/>
              <a:buChar char="-"/>
            </a:pP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E-mail Pu-68ulkan@yandex.ru   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SimSun" pitchFamily="2" charset="-122"/>
              <a:buChar char="-"/>
            </a:pP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gbpou-umt.zz.vc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1119" y="476672"/>
            <a:ext cx="4505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Информационная справка</a:t>
            </a:r>
          </a:p>
        </p:txBody>
      </p:sp>
    </p:spTree>
    <p:extLst>
      <p:ext uri="{BB962C8B-B14F-4D97-AF65-F5344CB8AC3E}">
        <p14:creationId xmlns:p14="http://schemas.microsoft.com/office/powerpoint/2010/main" val="10074200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733656" cy="4669979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	Техникум  </a:t>
            </a:r>
            <a:r>
              <a:rPr lang="ru-RU" sz="2000" dirty="0">
                <a:solidFill>
                  <a:srgbClr val="FFFF00"/>
                </a:solidFill>
                <a:latin typeface="Times New Roman"/>
                <a:ea typeface="Times New Roman"/>
              </a:rPr>
              <a:t>занимает несколько корпусов: основной корпус № 4 это здание бывшего торгово – общественного центра, которое было полностью реконструировано, проведен необходимый ремонт, соответствующий современным требованиям. Сегодня в здании расположены мастерские и кабинеты профессии «Автомеханик», столярные мастерские, административные кабинеты, компьютерный класс, н</a:t>
            </a:r>
            <a:r>
              <a:rPr lang="ru-RU" sz="2000" dirty="0">
                <a:solidFill>
                  <a:srgbClr val="FFFF00"/>
                </a:solidFill>
                <a:latin typeface="Times New Roman"/>
                <a:ea typeface="Calibri"/>
              </a:rPr>
              <a:t>а</a:t>
            </a:r>
            <a:r>
              <a:rPr lang="ru-RU" sz="2000" dirty="0">
                <a:solidFill>
                  <a:srgbClr val="FFFF00"/>
                </a:solidFill>
                <a:latin typeface="Times New Roman"/>
                <a:ea typeface="Times New Roman"/>
              </a:rPr>
              <a:t> всех компьютерах есть свободный выход в Интернет, компьютеры находятся в составе локальн</a:t>
            </a:r>
            <a:r>
              <a:rPr lang="ru-RU" sz="2000" dirty="0">
                <a:solidFill>
                  <a:srgbClr val="FFFF00"/>
                </a:solidFill>
                <a:latin typeface="Times New Roman"/>
                <a:ea typeface="Calibri"/>
              </a:rPr>
              <a:t>ой</a:t>
            </a:r>
            <a:r>
              <a:rPr lang="ru-RU" sz="2000" dirty="0">
                <a:solidFill>
                  <a:srgbClr val="FFFF00"/>
                </a:solidFill>
                <a:latin typeface="Times New Roman"/>
                <a:ea typeface="Times New Roman"/>
              </a:rPr>
              <a:t> сет</a:t>
            </a:r>
            <a:r>
              <a:rPr lang="ru-RU" sz="2000" dirty="0">
                <a:solidFill>
                  <a:srgbClr val="FFFF00"/>
                </a:solidFill>
                <a:latin typeface="Times New Roman"/>
                <a:ea typeface="Calibri"/>
              </a:rPr>
              <a:t>и</a:t>
            </a:r>
            <a:r>
              <a:rPr lang="ru-RU" sz="2000" dirty="0">
                <a:solidFill>
                  <a:srgbClr val="FFFF00"/>
                </a:solidFill>
                <a:latin typeface="Times New Roman"/>
                <a:ea typeface="Times New Roman"/>
              </a:rPr>
              <a:t>. Также Техникум занимает два деревянных корпуса бывшего детского сада, в которых расположена столовая, мастерская и кабинеты профессии «Повар, кондитер», мастерская по профессии Парикмахер», актовый зал. Имеется полигон Автодром. </a:t>
            </a:r>
            <a:endParaRPr lang="ru-RU" sz="2000" dirty="0" smtClean="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indent="0" algn="just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Филиал </a:t>
            </a:r>
            <a:r>
              <a:rPr lang="ru-RU" sz="2000" dirty="0">
                <a:solidFill>
                  <a:srgbClr val="FFFF00"/>
                </a:solidFill>
                <a:latin typeface="Times New Roman"/>
                <a:ea typeface="Times New Roman"/>
              </a:rPr>
              <a:t>расположен в бывшем административном здании компании «Газпром», которое было передано в наше оперативное управление в 2013 г.,  данное здание полностью реконструировано  и  на сегодняшний  день в филиале обучаются студенты по профессиям «Автомеханик», «Парикмахер».</a:t>
            </a:r>
            <a:endParaRPr lang="ru-RU" sz="2000" dirty="0">
              <a:solidFill>
                <a:srgbClr val="FFFF00"/>
              </a:solidFill>
            </a:endParaRPr>
          </a:p>
          <a:p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1119" y="476672"/>
            <a:ext cx="4505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Информационная справка</a:t>
            </a:r>
          </a:p>
        </p:txBody>
      </p:sp>
    </p:spTree>
    <p:extLst>
      <p:ext uri="{BB962C8B-B14F-4D97-AF65-F5344CB8AC3E}">
        <p14:creationId xmlns:p14="http://schemas.microsoft.com/office/powerpoint/2010/main" val="1943655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706090"/>
          </a:xfrm>
        </p:spPr>
        <p:txBody>
          <a:bodyPr/>
          <a:lstStyle/>
          <a:p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Программа развития</a:t>
            </a:r>
            <a:endParaRPr lang="ru-RU" dirty="0"/>
          </a:p>
        </p:txBody>
      </p:sp>
      <p:pic>
        <p:nvPicPr>
          <p:cNvPr id="13314" name="Picture 2" descr="C:\Users\Наташа\YandexDisk\Скриншоты\2015-10-14 18-29-15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" y="1154364"/>
            <a:ext cx="569747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Наташа\YandexDisk\Скриншоты\2015-10-14 18-33-48 Скриншот экран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63" y="2872019"/>
            <a:ext cx="5838975" cy="411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>
            <a:hlinkClick r:id="rId5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175297"/>
              </p:ext>
            </p:extLst>
          </p:nvPr>
        </p:nvGraphicFramePr>
        <p:xfrm>
          <a:off x="5940152" y="115582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Документ" showAsIcon="1" r:id="rId7" imgW="914400" imgH="771480" progId="Word.Document.12">
                  <p:embed/>
                </p:oleObj>
              </mc:Choice>
              <mc:Fallback>
                <p:oleObj name="Документ" showAsIcon="1" r:id="rId7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0152" y="115582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hlinkClick r:id="rId9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323944"/>
              </p:ext>
            </p:extLst>
          </p:nvPr>
        </p:nvGraphicFramePr>
        <p:xfrm>
          <a:off x="1979712" y="587727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Документ" showAsIcon="1" r:id="rId11" imgW="914400" imgH="771480" progId="Word.Document.12">
                  <p:embed/>
                </p:oleObj>
              </mc:Choice>
              <mc:Fallback>
                <p:oleObj name="Документ" showAsIcon="1" r:id="rId11" imgW="914400" imgH="771480" progId="Word.Document.12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5877272"/>
                        <a:ext cx="9144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7830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699" y="4327014"/>
            <a:ext cx="1842301" cy="253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96752"/>
            <a:ext cx="7200800" cy="5589240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/>
              </a:rPr>
              <a:t>Основные профессиональные образовательные программы</a:t>
            </a:r>
          </a:p>
          <a:p>
            <a:pPr lvl="0" algn="just">
              <a:spcBef>
                <a:spcPts val="0"/>
              </a:spcBef>
              <a:buFont typeface="SimSun"/>
              <a:buChar char="-"/>
            </a:pP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23.01.03  </a:t>
            </a:r>
            <a:r>
              <a:rPr lang="ru-RU" sz="1800" dirty="0">
                <a:solidFill>
                  <a:srgbClr val="FFFF00"/>
                </a:solidFill>
                <a:latin typeface="Times New Roman"/>
              </a:rPr>
              <a:t>– «Автомеханик» на базе 9 классов (основного общего образования с получением среднего (полного) общего образования) – </a:t>
            </a: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2 года </a:t>
            </a:r>
            <a:r>
              <a:rPr lang="en-US" sz="1800" dirty="0" smtClean="0">
                <a:solidFill>
                  <a:srgbClr val="FFFF00"/>
                </a:solidFill>
                <a:latin typeface="Times New Roman"/>
              </a:rPr>
              <a:t>10</a:t>
            </a: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 месяцев</a:t>
            </a:r>
          </a:p>
          <a:p>
            <a:pPr lvl="0" algn="just">
              <a:spcBef>
                <a:spcPts val="0"/>
              </a:spcBef>
              <a:buFont typeface="SimSun"/>
              <a:buChar char="-"/>
            </a:pPr>
            <a:endParaRPr lang="ru-RU" sz="1100" dirty="0">
              <a:solidFill>
                <a:srgbClr val="FFFF00"/>
              </a:solidFill>
            </a:endParaRPr>
          </a:p>
          <a:p>
            <a:pPr lvl="0" algn="just">
              <a:spcBef>
                <a:spcPts val="0"/>
              </a:spcBef>
              <a:buFont typeface="SimSun"/>
              <a:buChar char="-"/>
            </a:pPr>
            <a:r>
              <a:rPr lang="en-US" sz="1800" dirty="0" smtClean="0">
                <a:solidFill>
                  <a:srgbClr val="FFFF00"/>
                </a:solidFill>
                <a:latin typeface="Times New Roman"/>
              </a:rPr>
              <a:t>1</a:t>
            </a: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9.01.17  </a:t>
            </a:r>
            <a:r>
              <a:rPr lang="ru-RU" sz="1800" dirty="0">
                <a:solidFill>
                  <a:srgbClr val="FFFF00"/>
                </a:solidFill>
                <a:latin typeface="Times New Roman"/>
              </a:rPr>
              <a:t>– «Повар, кондитер» на базе 9 классов (основного общего образования с получением среднего (полного) общего образования) – 2 года10 месяцев</a:t>
            </a:r>
          </a:p>
          <a:p>
            <a:pPr lvl="0" algn="just">
              <a:spcBef>
                <a:spcPts val="0"/>
              </a:spcBef>
              <a:buFont typeface="SimSun"/>
              <a:buChar char="-"/>
            </a:pPr>
            <a:endParaRPr lang="ru-RU" sz="1100" dirty="0">
              <a:solidFill>
                <a:srgbClr val="FFFF00"/>
              </a:solidFill>
            </a:endParaRPr>
          </a:p>
          <a:p>
            <a:pPr lvl="0" algn="just">
              <a:spcBef>
                <a:spcPts val="0"/>
              </a:spcBef>
              <a:buFont typeface="SimSun"/>
              <a:buChar char="-"/>
            </a:pP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43.01.02 </a:t>
            </a:r>
            <a:r>
              <a:rPr lang="ru-RU" sz="1800" dirty="0">
                <a:solidFill>
                  <a:srgbClr val="FFFF00"/>
                </a:solidFill>
                <a:latin typeface="Times New Roman"/>
              </a:rPr>
              <a:t>«Парикмахер» на базе 9 классов (основного </a:t>
            </a: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общего образования </a:t>
            </a:r>
            <a:r>
              <a:rPr lang="ru-RU" sz="1800" dirty="0">
                <a:solidFill>
                  <a:srgbClr val="FFFF00"/>
                </a:solidFill>
                <a:latin typeface="Times New Roman"/>
              </a:rPr>
              <a:t>с получением среднего (полного) общего </a:t>
            </a:r>
            <a:endParaRPr lang="ru-RU" sz="1800" dirty="0" smtClean="0">
              <a:solidFill>
                <a:srgbClr val="FFFF00"/>
              </a:solidFill>
              <a:latin typeface="Times New Roman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образования</a:t>
            </a:r>
            <a:r>
              <a:rPr lang="ru-RU" sz="1800" dirty="0">
                <a:solidFill>
                  <a:srgbClr val="FFFF00"/>
                </a:solidFill>
                <a:latin typeface="Times New Roman"/>
              </a:rPr>
              <a:t>) – 2 года 10 месяцев</a:t>
            </a:r>
            <a:endParaRPr lang="ru-RU" sz="1800" dirty="0" smtClean="0">
              <a:solidFill>
                <a:srgbClr val="FFFF00"/>
              </a:solidFill>
              <a:latin typeface="Times New Roman"/>
            </a:endParaRPr>
          </a:p>
          <a:p>
            <a:pPr lvl="0" algn="just">
              <a:spcBef>
                <a:spcPts val="0"/>
              </a:spcBef>
              <a:buFont typeface="SimSun"/>
              <a:buChar char="-"/>
            </a:pPr>
            <a:endParaRPr lang="ru-RU" sz="1100" dirty="0" smtClean="0">
              <a:solidFill>
                <a:srgbClr val="FFFF00"/>
              </a:solidFill>
              <a:latin typeface="Times New Roman"/>
            </a:endParaRPr>
          </a:p>
          <a:p>
            <a:pPr lvl="0" algn="just">
              <a:spcBef>
                <a:spcPts val="0"/>
              </a:spcBef>
              <a:buFont typeface="SimSun"/>
              <a:buChar char="-"/>
            </a:pP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23.02.03 </a:t>
            </a:r>
            <a:r>
              <a:rPr lang="ru-RU" sz="1800" dirty="0">
                <a:solidFill>
                  <a:srgbClr val="FFFF00"/>
                </a:solidFill>
                <a:latin typeface="Times New Roman"/>
              </a:rPr>
              <a:t>Техническое обслуживание и ремонт </a:t>
            </a:r>
            <a:endParaRPr lang="ru-RU" sz="1800" dirty="0" smtClean="0">
              <a:solidFill>
                <a:srgbClr val="FFFF00"/>
              </a:solidFill>
              <a:latin typeface="Times New Roman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автомобильного </a:t>
            </a:r>
            <a:r>
              <a:rPr lang="ru-RU" sz="1800" dirty="0">
                <a:solidFill>
                  <a:srgbClr val="FFFF00"/>
                </a:solidFill>
                <a:latin typeface="Times New Roman"/>
              </a:rPr>
              <a:t>транспорта, на базе 11 классов </a:t>
            </a:r>
            <a:endParaRPr lang="ru-RU" sz="1800" dirty="0" smtClean="0">
              <a:solidFill>
                <a:srgbClr val="FFFF00"/>
              </a:solidFill>
              <a:latin typeface="Times New Roman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/>
              </a:rPr>
              <a:t>- </a:t>
            </a:r>
            <a:r>
              <a:rPr lang="ru-RU" sz="1800" dirty="0">
                <a:solidFill>
                  <a:srgbClr val="FFFF00"/>
                </a:solidFill>
                <a:latin typeface="Times New Roman"/>
              </a:rPr>
              <a:t>2 года 10 месяцев</a:t>
            </a:r>
            <a:endParaRPr lang="ru-RU" sz="1800" dirty="0" smtClean="0">
              <a:solidFill>
                <a:srgbClr val="FFFF00"/>
              </a:solidFill>
              <a:latin typeface="Times New Roman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Образовательные программы профессиональной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подготовки </a:t>
            </a:r>
            <a:r>
              <a:rPr lang="ru-RU" sz="1800" dirty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водитель автомобиля; продавец </a:t>
            </a:r>
            <a:endParaRPr lang="ru-RU" sz="1800" dirty="0" smtClean="0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продовольственных </a:t>
            </a:r>
            <a:r>
              <a:rPr lang="ru-RU" sz="1800" dirty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непродовольственных товаров</a:t>
            </a:r>
            <a:r>
              <a:rPr lang="ru-RU" sz="1800" dirty="0" smtClean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,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машинист по подготовке лесосек, трелевке и вывоза </a:t>
            </a:r>
            <a:endParaRPr lang="ru-RU" sz="1800" dirty="0" smtClean="0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леса и др.</a:t>
            </a: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58780" y="332656"/>
            <a:ext cx="5063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Образовательные программы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7" y="1370382"/>
            <a:ext cx="119062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10" y="2564904"/>
            <a:ext cx="1197347" cy="90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6" y="3878007"/>
            <a:ext cx="1190625" cy="89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2" y="5157192"/>
            <a:ext cx="1219451" cy="76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1"/>
            <a:ext cx="1764932" cy="250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8406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894" y="1700808"/>
            <a:ext cx="8856984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техникуме обучается 330 студентов: 180 в п.Улькан; 150 в филиале п.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Магистральный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План  набора обучающихся на  2015-2016 учебный год  на обучение по программам среднего профессионального образования, составил 125 человек, в том числе:</a:t>
            </a:r>
          </a:p>
          <a:p>
            <a:pPr lvl="0">
              <a:spcBef>
                <a:spcPts val="0"/>
              </a:spcBef>
            </a:pP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23.01.03  Автомеханик,  на базе 9 классов – 50 человек;</a:t>
            </a:r>
          </a:p>
          <a:p>
            <a:pPr lvl="0">
              <a:spcBef>
                <a:spcPts val="0"/>
              </a:spcBef>
            </a:pP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43.01.02  Парикмахер,  на базе 9 классов –50  человек.</a:t>
            </a:r>
          </a:p>
          <a:p>
            <a:pPr lvl="0">
              <a:spcBef>
                <a:spcPts val="0"/>
              </a:spcBef>
            </a:pP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23.02.03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Техническое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обслуживание и ремонт автомобильного транспорта, на базе 11 классов – 25 человек.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Выполнение плана  набора в 2015 году, также как и в 2014 году составляет 100%:   </a:t>
            </a: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Выполнения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государственного задания, установленного на 2015 год по количеству обучающихся составляет 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99,91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%. Отклонение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0,06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 в связи с призывом на службу в ряды РА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 студента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личному заявлению, </a:t>
            </a:r>
            <a:r>
              <a:rPr lang="ru-RU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 окончания срока обучения.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Выполнение </a:t>
            </a: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800" b="1" dirty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установленном порядке государственного задания (по контингенту</a:t>
            </a:r>
            <a:r>
              <a:rPr lang="ru-RU" sz="2800" b="1" dirty="0" smtClean="0">
                <a:ln w="1905"/>
                <a:solidFill>
                  <a:srgbClr val="C02E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ru-RU" sz="2800" b="1" dirty="0">
              <a:ln w="1905"/>
              <a:solidFill>
                <a:srgbClr val="C02E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013176"/>
            <a:ext cx="62309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6772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3478</Words>
  <Application>Microsoft Office PowerPoint</Application>
  <PresentationFormat>Экран (4:3)</PresentationFormat>
  <Paragraphs>671</Paragraphs>
  <Slides>44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7" baseType="lpstr">
      <vt:lpstr>Тема Office</vt:lpstr>
      <vt:lpstr>Документ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развития</vt:lpstr>
      <vt:lpstr>Презентация PowerPoint</vt:lpstr>
      <vt:lpstr>Выполнение в установленном порядке государственного задания (по контингенту)</vt:lpstr>
      <vt:lpstr>Обеспечение качества обучения и воспитания</vt:lpstr>
      <vt:lpstr>Обеспечение функционирования системы  внутреннего  мониторинга качества образования </vt:lpstr>
      <vt:lpstr>Обеспечение функционирования системы  внутреннего  мониторинга качества  образования </vt:lpstr>
      <vt:lpstr>Кадровое обеспечение образовательного процесса</vt:lpstr>
      <vt:lpstr>Кадровое обеспечение образовательного процесса</vt:lpstr>
      <vt:lpstr>Презентация PowerPoint</vt:lpstr>
      <vt:lpstr>Функционирование системы государственно-общественного самоуправления</vt:lpstr>
      <vt:lpstr>Презентация PowerPoint</vt:lpstr>
      <vt:lpstr>Проведение  производственной практики  студентов на рабочих местах производственных предприятий </vt:lpstr>
      <vt:lpstr>Презентация PowerPoint</vt:lpstr>
      <vt:lpstr>Информационная открытость организации </vt:lpstr>
      <vt:lpstr>Профориентационные мероприятия</vt:lpstr>
      <vt:lpstr>Реализация мероприятий по профилактике правонарушений у несовершеннолетних</vt:lpstr>
      <vt:lpstr>Воспитательная работа</vt:lpstr>
      <vt:lpstr>Воспитательная работа</vt:lpstr>
      <vt:lpstr>Воспитательная работа</vt:lpstr>
      <vt:lpstr>Воспитательная работа</vt:lpstr>
      <vt:lpstr>Воспитательная работа</vt:lpstr>
      <vt:lpstr>Воспитательная работа</vt:lpstr>
      <vt:lpstr>Участие  техникума в спортивных соревнованиях на межрегиональном и региональном  уровнях </vt:lpstr>
      <vt:lpstr>Воспитательная работа</vt:lpstr>
      <vt:lpstr>Развитие материально-технической базы</vt:lpstr>
      <vt:lpstr>Методическая работа</vt:lpstr>
      <vt:lpstr>Осуществление инновационной деятельности</vt:lpstr>
      <vt:lpstr>Международная Программа  Эко - Школа /Зеленый флаг</vt:lpstr>
      <vt:lpstr>Организация и проведение межрегиональных  конкурсов различной направленности</vt:lpstr>
      <vt:lpstr>Охрана труда</vt:lpstr>
      <vt:lpstr>Финансовая деятельность</vt:lpstr>
      <vt:lpstr>Имущество</vt:lpstr>
      <vt:lpstr>Виды дополнительных платных образовательных услуг</vt:lpstr>
      <vt:lpstr> Формирование позитивного имиджа – необходимое условие успешной деятельности техникума</vt:lpstr>
      <vt:lpstr>Презентация PowerPoint</vt:lpstr>
      <vt:lpstr>Презентация PowerPoint</vt:lpstr>
      <vt:lpstr>Презентация PowerPoint</vt:lpstr>
      <vt:lpstr>БЛАГОДАРЮ  ЗА ВНИМАНИЕ!!!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Наталья Лосева</cp:lastModifiedBy>
  <cp:revision>122</cp:revision>
  <dcterms:created xsi:type="dcterms:W3CDTF">2015-10-14T05:00:22Z</dcterms:created>
  <dcterms:modified xsi:type="dcterms:W3CDTF">2016-01-19T02:23:46Z</dcterms:modified>
</cp:coreProperties>
</file>